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4"/>
  </p:sldMasterIdLst>
  <p:sldIdLst>
    <p:sldId id="256" r:id="rId5"/>
    <p:sldId id="258" r:id="rId6"/>
    <p:sldId id="257" r:id="rId7"/>
    <p:sldId id="260" r:id="rId8"/>
    <p:sldId id="261" r:id="rId9"/>
    <p:sldId id="262" r:id="rId10"/>
    <p:sldId id="269" r:id="rId11"/>
    <p:sldId id="263" r:id="rId12"/>
    <p:sldId id="266" r:id="rId13"/>
    <p:sldId id="268" r:id="rId14"/>
    <p:sldId id="267" r:id="rId15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thany  VanHouten" initials="BV" lastIdx="1" clrIdx="0">
    <p:extLst>
      <p:ext uri="{19B8F6BF-5375-455C-9EA6-DF929625EA0E}">
        <p15:presenceInfo xmlns:p15="http://schemas.microsoft.com/office/powerpoint/2012/main" userId="S::bvanhouten@hfhclinic.org::e09de0c5-91b6-4478-9272-892e96e0590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66FF"/>
    <a:srgbClr val="2683C6"/>
    <a:srgbClr val="13A3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996F46-3B5A-4D54-BAD5-FA51E67F45DB}" v="1" dt="2021-05-20T16:13:26.878"/>
    <p1510:client id="{E8640CAB-6245-41CF-BDAF-D7B137B3E7DA}" v="858" dt="2021-05-21T15:10:19.24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ff Compagner" userId="5c553775-790d-48fd-9ffb-bf7c195386b9" providerId="ADAL" clId="{E8640CAB-6245-41CF-BDAF-D7B137B3E7DA}"/>
    <pc:docChg chg="undo redo custSel delSld modSld modShowInfo">
      <pc:chgData name="Jeff Compagner" userId="5c553775-790d-48fd-9ffb-bf7c195386b9" providerId="ADAL" clId="{E8640CAB-6245-41CF-BDAF-D7B137B3E7DA}" dt="2021-05-21T15:10:19.243" v="1023" actId="1076"/>
      <pc:docMkLst>
        <pc:docMk/>
      </pc:docMkLst>
      <pc:sldChg chg="modSp mod">
        <pc:chgData name="Jeff Compagner" userId="5c553775-790d-48fd-9ffb-bf7c195386b9" providerId="ADAL" clId="{E8640CAB-6245-41CF-BDAF-D7B137B3E7DA}" dt="2021-05-20T19:24:19.826" v="227" actId="20577"/>
        <pc:sldMkLst>
          <pc:docMk/>
          <pc:sldMk cId="42501599" sldId="256"/>
        </pc:sldMkLst>
        <pc:spChg chg="mod">
          <ac:chgData name="Jeff Compagner" userId="5c553775-790d-48fd-9ffb-bf7c195386b9" providerId="ADAL" clId="{E8640CAB-6245-41CF-BDAF-D7B137B3E7DA}" dt="2021-05-20T19:24:19.826" v="227" actId="20577"/>
          <ac:spMkLst>
            <pc:docMk/>
            <pc:sldMk cId="42501599" sldId="256"/>
            <ac:spMk id="6" creationId="{CD18E7E2-38CD-4272-9C3F-8FA5332157B8}"/>
          </ac:spMkLst>
        </pc:spChg>
      </pc:sldChg>
      <pc:sldChg chg="modSp mod">
        <pc:chgData name="Jeff Compagner" userId="5c553775-790d-48fd-9ffb-bf7c195386b9" providerId="ADAL" clId="{E8640CAB-6245-41CF-BDAF-D7B137B3E7DA}" dt="2021-05-20T20:10:21.586" v="368" actId="20577"/>
        <pc:sldMkLst>
          <pc:docMk/>
          <pc:sldMk cId="2774049430" sldId="257"/>
        </pc:sldMkLst>
        <pc:spChg chg="mod">
          <ac:chgData name="Jeff Compagner" userId="5c553775-790d-48fd-9ffb-bf7c195386b9" providerId="ADAL" clId="{E8640CAB-6245-41CF-BDAF-D7B137B3E7DA}" dt="2021-05-19T19:28:16.108" v="4" actId="20577"/>
          <ac:spMkLst>
            <pc:docMk/>
            <pc:sldMk cId="2774049430" sldId="257"/>
            <ac:spMk id="2" creationId="{4122B9C7-03BD-4F96-9625-6804E50A363B}"/>
          </ac:spMkLst>
        </pc:spChg>
        <pc:spChg chg="mod">
          <ac:chgData name="Jeff Compagner" userId="5c553775-790d-48fd-9ffb-bf7c195386b9" providerId="ADAL" clId="{E8640CAB-6245-41CF-BDAF-D7B137B3E7DA}" dt="2021-05-20T20:10:21.586" v="368" actId="20577"/>
          <ac:spMkLst>
            <pc:docMk/>
            <pc:sldMk cId="2774049430" sldId="257"/>
            <ac:spMk id="19" creationId="{8786E92A-DE9E-4EFC-980A-D900E9B6934A}"/>
          </ac:spMkLst>
        </pc:spChg>
      </pc:sldChg>
      <pc:sldChg chg="modSp mod">
        <pc:chgData name="Jeff Compagner" userId="5c553775-790d-48fd-9ffb-bf7c195386b9" providerId="ADAL" clId="{E8640CAB-6245-41CF-BDAF-D7B137B3E7DA}" dt="2021-05-20T19:29:57.149" v="248" actId="14100"/>
        <pc:sldMkLst>
          <pc:docMk/>
          <pc:sldMk cId="460771551" sldId="258"/>
        </pc:sldMkLst>
        <pc:spChg chg="mod">
          <ac:chgData name="Jeff Compagner" userId="5c553775-790d-48fd-9ffb-bf7c195386b9" providerId="ADAL" clId="{E8640CAB-6245-41CF-BDAF-D7B137B3E7DA}" dt="2021-05-20T19:29:57.149" v="248" actId="14100"/>
          <ac:spMkLst>
            <pc:docMk/>
            <pc:sldMk cId="460771551" sldId="258"/>
            <ac:spMk id="3" creationId="{09E00749-AFAA-4473-8855-492FC37FA445}"/>
          </ac:spMkLst>
        </pc:spChg>
        <pc:picChg chg="mod">
          <ac:chgData name="Jeff Compagner" userId="5c553775-790d-48fd-9ffb-bf7c195386b9" providerId="ADAL" clId="{E8640CAB-6245-41CF-BDAF-D7B137B3E7DA}" dt="2021-05-20T19:26:41.971" v="239" actId="1038"/>
          <ac:picMkLst>
            <pc:docMk/>
            <pc:sldMk cId="460771551" sldId="258"/>
            <ac:picMk id="1026" creationId="{5B09DBC8-5579-4BC7-8128-6D66C0A9F3FA}"/>
          </ac:picMkLst>
        </pc:picChg>
      </pc:sldChg>
      <pc:sldChg chg="modSp mod">
        <pc:chgData name="Jeff Compagner" userId="5c553775-790d-48fd-9ffb-bf7c195386b9" providerId="ADAL" clId="{E8640CAB-6245-41CF-BDAF-D7B137B3E7DA}" dt="2021-05-19T20:29:59.700" v="77" actId="6549"/>
        <pc:sldMkLst>
          <pc:docMk/>
          <pc:sldMk cId="3711378138" sldId="260"/>
        </pc:sldMkLst>
        <pc:spChg chg="mod">
          <ac:chgData name="Jeff Compagner" userId="5c553775-790d-48fd-9ffb-bf7c195386b9" providerId="ADAL" clId="{E8640CAB-6245-41CF-BDAF-D7B137B3E7DA}" dt="2021-05-19T20:29:59.700" v="77" actId="6549"/>
          <ac:spMkLst>
            <pc:docMk/>
            <pc:sldMk cId="3711378138" sldId="260"/>
            <ac:spMk id="2" creationId="{8EBA3C9B-6991-4169-B6CA-919FE6360DDA}"/>
          </ac:spMkLst>
        </pc:spChg>
      </pc:sldChg>
      <pc:sldChg chg="modSp mod">
        <pc:chgData name="Jeff Compagner" userId="5c553775-790d-48fd-9ffb-bf7c195386b9" providerId="ADAL" clId="{E8640CAB-6245-41CF-BDAF-D7B137B3E7DA}" dt="2021-05-19T19:32:07.692" v="58" actId="20577"/>
        <pc:sldMkLst>
          <pc:docMk/>
          <pc:sldMk cId="2557507374" sldId="261"/>
        </pc:sldMkLst>
        <pc:spChg chg="mod">
          <ac:chgData name="Jeff Compagner" userId="5c553775-790d-48fd-9ffb-bf7c195386b9" providerId="ADAL" clId="{E8640CAB-6245-41CF-BDAF-D7B137B3E7DA}" dt="2021-05-19T19:30:38.995" v="40" actId="20577"/>
          <ac:spMkLst>
            <pc:docMk/>
            <pc:sldMk cId="2557507374" sldId="261"/>
            <ac:spMk id="2" creationId="{8531F460-2402-4D75-87B1-174D05FAAC1A}"/>
          </ac:spMkLst>
        </pc:spChg>
        <pc:graphicFrameChg chg="modGraphic">
          <ac:chgData name="Jeff Compagner" userId="5c553775-790d-48fd-9ffb-bf7c195386b9" providerId="ADAL" clId="{E8640CAB-6245-41CF-BDAF-D7B137B3E7DA}" dt="2021-05-19T19:31:51.484" v="50" actId="20577"/>
          <ac:graphicFrameMkLst>
            <pc:docMk/>
            <pc:sldMk cId="2557507374" sldId="261"/>
            <ac:graphicFrameMk id="5" creationId="{035137F5-6517-4A17-A75E-80FC5DD44DFA}"/>
          </ac:graphicFrameMkLst>
        </pc:graphicFrameChg>
        <pc:graphicFrameChg chg="modGraphic">
          <ac:chgData name="Jeff Compagner" userId="5c553775-790d-48fd-9ffb-bf7c195386b9" providerId="ADAL" clId="{E8640CAB-6245-41CF-BDAF-D7B137B3E7DA}" dt="2021-05-19T19:32:07.692" v="58" actId="20577"/>
          <ac:graphicFrameMkLst>
            <pc:docMk/>
            <pc:sldMk cId="2557507374" sldId="261"/>
            <ac:graphicFrameMk id="14" creationId="{EB8CFAA1-09E4-4D8E-9AF8-CDABEC3A44AA}"/>
          </ac:graphicFrameMkLst>
        </pc:graphicFrameChg>
      </pc:sldChg>
      <pc:sldChg chg="modSp mod">
        <pc:chgData name="Jeff Compagner" userId="5c553775-790d-48fd-9ffb-bf7c195386b9" providerId="ADAL" clId="{E8640CAB-6245-41CF-BDAF-D7B137B3E7DA}" dt="2021-05-20T20:27:16.813" v="369" actId="6549"/>
        <pc:sldMkLst>
          <pc:docMk/>
          <pc:sldMk cId="2638381626" sldId="262"/>
        </pc:sldMkLst>
        <pc:spChg chg="mod">
          <ac:chgData name="Jeff Compagner" userId="5c553775-790d-48fd-9ffb-bf7c195386b9" providerId="ADAL" clId="{E8640CAB-6245-41CF-BDAF-D7B137B3E7DA}" dt="2021-05-20T19:36:57.256" v="251" actId="404"/>
          <ac:spMkLst>
            <pc:docMk/>
            <pc:sldMk cId="2638381626" sldId="262"/>
            <ac:spMk id="4" creationId="{96CA5552-03A2-4484-B308-3FDCE803F99F}"/>
          </ac:spMkLst>
        </pc:spChg>
        <pc:spChg chg="mod">
          <ac:chgData name="Jeff Compagner" userId="5c553775-790d-48fd-9ffb-bf7c195386b9" providerId="ADAL" clId="{E8640CAB-6245-41CF-BDAF-D7B137B3E7DA}" dt="2021-05-20T20:27:16.813" v="369" actId="6549"/>
          <ac:spMkLst>
            <pc:docMk/>
            <pc:sldMk cId="2638381626" sldId="262"/>
            <ac:spMk id="5" creationId="{88796C29-FE47-4C05-A411-8A9F2008EACD}"/>
          </ac:spMkLst>
        </pc:spChg>
        <pc:graphicFrameChg chg="mod">
          <ac:chgData name="Jeff Compagner" userId="5c553775-790d-48fd-9ffb-bf7c195386b9" providerId="ADAL" clId="{E8640CAB-6245-41CF-BDAF-D7B137B3E7DA}" dt="2021-05-20T19:37:26.085" v="255" actId="1076"/>
          <ac:graphicFrameMkLst>
            <pc:docMk/>
            <pc:sldMk cId="2638381626" sldId="262"/>
            <ac:graphicFrameMk id="7" creationId="{12B7915F-E26E-40BC-9445-BB39AD00F8AE}"/>
          </ac:graphicFrameMkLst>
        </pc:graphicFrameChg>
        <pc:picChg chg="mod">
          <ac:chgData name="Jeff Compagner" userId="5c553775-790d-48fd-9ffb-bf7c195386b9" providerId="ADAL" clId="{E8640CAB-6245-41CF-BDAF-D7B137B3E7DA}" dt="2021-05-20T19:37:25.461" v="254" actId="1076"/>
          <ac:picMkLst>
            <pc:docMk/>
            <pc:sldMk cId="2638381626" sldId="262"/>
            <ac:picMk id="13" creationId="{72F031C1-B09B-4B95-9636-846065F48093}"/>
          </ac:picMkLst>
        </pc:picChg>
      </pc:sldChg>
      <pc:sldChg chg="modSp mod">
        <pc:chgData name="Jeff Compagner" userId="5c553775-790d-48fd-9ffb-bf7c195386b9" providerId="ADAL" clId="{E8640CAB-6245-41CF-BDAF-D7B137B3E7DA}" dt="2021-05-20T19:41:52.035" v="328" actId="20577"/>
        <pc:sldMkLst>
          <pc:docMk/>
          <pc:sldMk cId="2666274606" sldId="263"/>
        </pc:sldMkLst>
        <pc:spChg chg="mod">
          <ac:chgData name="Jeff Compagner" userId="5c553775-790d-48fd-9ffb-bf7c195386b9" providerId="ADAL" clId="{E8640CAB-6245-41CF-BDAF-D7B137B3E7DA}" dt="2021-05-20T19:40:28.391" v="296" actId="404"/>
          <ac:spMkLst>
            <pc:docMk/>
            <pc:sldMk cId="2666274606" sldId="263"/>
            <ac:spMk id="6" creationId="{F9ABE6BB-EE88-44EB-89ED-B360F5A81E84}"/>
          </ac:spMkLst>
        </pc:spChg>
        <pc:spChg chg="mod">
          <ac:chgData name="Jeff Compagner" userId="5c553775-790d-48fd-9ffb-bf7c195386b9" providerId="ADAL" clId="{E8640CAB-6245-41CF-BDAF-D7B137B3E7DA}" dt="2021-05-20T19:41:52.035" v="328" actId="20577"/>
          <ac:spMkLst>
            <pc:docMk/>
            <pc:sldMk cId="2666274606" sldId="263"/>
            <ac:spMk id="7" creationId="{9BED9AAE-2EBC-4A1D-989C-B6916EA06E2A}"/>
          </ac:spMkLst>
        </pc:spChg>
        <pc:spChg chg="mod">
          <ac:chgData name="Jeff Compagner" userId="5c553775-790d-48fd-9ffb-bf7c195386b9" providerId="ADAL" clId="{E8640CAB-6245-41CF-BDAF-D7B137B3E7DA}" dt="2021-05-20T19:40:41.065" v="298" actId="404"/>
          <ac:spMkLst>
            <pc:docMk/>
            <pc:sldMk cId="2666274606" sldId="263"/>
            <ac:spMk id="8" creationId="{2ED4C29C-22CA-4486-9E41-9C7DE4629B4D}"/>
          </ac:spMkLst>
        </pc:spChg>
        <pc:spChg chg="mod">
          <ac:chgData name="Jeff Compagner" userId="5c553775-790d-48fd-9ffb-bf7c195386b9" providerId="ADAL" clId="{E8640CAB-6245-41CF-BDAF-D7B137B3E7DA}" dt="2021-05-20T19:40:46.230" v="299" actId="404"/>
          <ac:spMkLst>
            <pc:docMk/>
            <pc:sldMk cId="2666274606" sldId="263"/>
            <ac:spMk id="9" creationId="{9F338717-3557-4AF9-A4ED-AAC7F044731E}"/>
          </ac:spMkLst>
        </pc:spChg>
        <pc:spChg chg="mod">
          <ac:chgData name="Jeff Compagner" userId="5c553775-790d-48fd-9ffb-bf7c195386b9" providerId="ADAL" clId="{E8640CAB-6245-41CF-BDAF-D7B137B3E7DA}" dt="2021-05-20T19:41:38.067" v="320" actId="20577"/>
          <ac:spMkLst>
            <pc:docMk/>
            <pc:sldMk cId="2666274606" sldId="263"/>
            <ac:spMk id="10" creationId="{85B5E09B-F8DC-4DBB-9B15-531ED12E4C8C}"/>
          </ac:spMkLst>
        </pc:spChg>
      </pc:sldChg>
      <pc:sldChg chg="del">
        <pc:chgData name="Jeff Compagner" userId="5c553775-790d-48fd-9ffb-bf7c195386b9" providerId="ADAL" clId="{E8640CAB-6245-41CF-BDAF-D7B137B3E7DA}" dt="2021-05-20T16:53:17.641" v="166" actId="2696"/>
        <pc:sldMkLst>
          <pc:docMk/>
          <pc:sldMk cId="1164075887" sldId="264"/>
        </pc:sldMkLst>
      </pc:sldChg>
      <pc:sldChg chg="modSp mod">
        <pc:chgData name="Jeff Compagner" userId="5c553775-790d-48fd-9ffb-bf7c195386b9" providerId="ADAL" clId="{E8640CAB-6245-41CF-BDAF-D7B137B3E7DA}" dt="2021-05-21T14:22:30.484" v="372" actId="14100"/>
        <pc:sldMkLst>
          <pc:docMk/>
          <pc:sldMk cId="296585278" sldId="266"/>
        </pc:sldMkLst>
        <pc:spChg chg="mod">
          <ac:chgData name="Jeff Compagner" userId="5c553775-790d-48fd-9ffb-bf7c195386b9" providerId="ADAL" clId="{E8640CAB-6245-41CF-BDAF-D7B137B3E7DA}" dt="2021-05-21T14:22:30.484" v="372" actId="14100"/>
          <ac:spMkLst>
            <pc:docMk/>
            <pc:sldMk cId="296585278" sldId="266"/>
            <ac:spMk id="51" creationId="{BA0F26C2-732C-4AEE-8496-F53BCA03618F}"/>
          </ac:spMkLst>
        </pc:spChg>
        <pc:spChg chg="mod">
          <ac:chgData name="Jeff Compagner" userId="5c553775-790d-48fd-9ffb-bf7c195386b9" providerId="ADAL" clId="{E8640CAB-6245-41CF-BDAF-D7B137B3E7DA}" dt="2021-05-19T20:49:10.941" v="152" actId="14100"/>
          <ac:spMkLst>
            <pc:docMk/>
            <pc:sldMk cId="296585278" sldId="266"/>
            <ac:spMk id="52" creationId="{680FF047-2EEF-4991-B989-33F5499ABC0B}"/>
          </ac:spMkLst>
        </pc:spChg>
      </pc:sldChg>
      <pc:sldChg chg="addSp delSp modSp mod">
        <pc:chgData name="Jeff Compagner" userId="5c553775-790d-48fd-9ffb-bf7c195386b9" providerId="ADAL" clId="{E8640CAB-6245-41CF-BDAF-D7B137B3E7DA}" dt="2021-05-21T15:10:19.243" v="1023" actId="1076"/>
        <pc:sldMkLst>
          <pc:docMk/>
          <pc:sldMk cId="1358249711" sldId="267"/>
        </pc:sldMkLst>
        <pc:spChg chg="del mod">
          <ac:chgData name="Jeff Compagner" userId="5c553775-790d-48fd-9ffb-bf7c195386b9" providerId="ADAL" clId="{E8640CAB-6245-41CF-BDAF-D7B137B3E7DA}" dt="2021-05-21T15:07:11.157" v="1015" actId="478"/>
          <ac:spMkLst>
            <pc:docMk/>
            <pc:sldMk cId="1358249711" sldId="267"/>
            <ac:spMk id="2" creationId="{AE82B247-A5F7-43E9-B8AD-04FB2339D45A}"/>
          </ac:spMkLst>
        </pc:spChg>
        <pc:spChg chg="add mod">
          <ac:chgData name="Jeff Compagner" userId="5c553775-790d-48fd-9ffb-bf7c195386b9" providerId="ADAL" clId="{E8640CAB-6245-41CF-BDAF-D7B137B3E7DA}" dt="2021-05-21T15:06:57.195" v="993" actId="1036"/>
          <ac:spMkLst>
            <pc:docMk/>
            <pc:sldMk cId="1358249711" sldId="267"/>
            <ac:spMk id="3" creationId="{9801CAFC-7597-4DAA-A5EC-77D623D8EBC5}"/>
          </ac:spMkLst>
        </pc:spChg>
        <pc:spChg chg="add del mod">
          <ac:chgData name="Jeff Compagner" userId="5c553775-790d-48fd-9ffb-bf7c195386b9" providerId="ADAL" clId="{E8640CAB-6245-41CF-BDAF-D7B137B3E7DA}" dt="2021-05-21T14:58:33.183" v="797"/>
          <ac:spMkLst>
            <pc:docMk/>
            <pc:sldMk cId="1358249711" sldId="267"/>
            <ac:spMk id="5" creationId="{890CC31D-9EE8-4180-AC68-137D3CB0AD3C}"/>
          </ac:spMkLst>
        </pc:spChg>
        <pc:spChg chg="add del mod">
          <ac:chgData name="Jeff Compagner" userId="5c553775-790d-48fd-9ffb-bf7c195386b9" providerId="ADAL" clId="{E8640CAB-6245-41CF-BDAF-D7B137B3E7DA}" dt="2021-05-21T14:59:16.585" v="802"/>
          <ac:spMkLst>
            <pc:docMk/>
            <pc:sldMk cId="1358249711" sldId="267"/>
            <ac:spMk id="6" creationId="{B7409E4A-DDB5-425A-A002-6ED24A31D0AB}"/>
          </ac:spMkLst>
        </pc:spChg>
        <pc:spChg chg="add mod">
          <ac:chgData name="Jeff Compagner" userId="5c553775-790d-48fd-9ffb-bf7c195386b9" providerId="ADAL" clId="{E8640CAB-6245-41CF-BDAF-D7B137B3E7DA}" dt="2021-05-21T15:10:06.901" v="1021" actId="1076"/>
          <ac:spMkLst>
            <pc:docMk/>
            <pc:sldMk cId="1358249711" sldId="267"/>
            <ac:spMk id="8" creationId="{B0896A89-49EC-46FC-9E83-333E444C2E12}"/>
          </ac:spMkLst>
        </pc:spChg>
        <pc:spChg chg="add mod">
          <ac:chgData name="Jeff Compagner" userId="5c553775-790d-48fd-9ffb-bf7c195386b9" providerId="ADAL" clId="{E8640CAB-6245-41CF-BDAF-D7B137B3E7DA}" dt="2021-05-21T15:10:12.851" v="1022" actId="1076"/>
          <ac:spMkLst>
            <pc:docMk/>
            <pc:sldMk cId="1358249711" sldId="267"/>
            <ac:spMk id="9" creationId="{03DD0572-9CAC-43DA-8575-9A07D5A8161A}"/>
          </ac:spMkLst>
        </pc:spChg>
        <pc:spChg chg="add del mod">
          <ac:chgData name="Jeff Compagner" userId="5c553775-790d-48fd-9ffb-bf7c195386b9" providerId="ADAL" clId="{E8640CAB-6245-41CF-BDAF-D7B137B3E7DA}" dt="2021-05-21T15:07:19.580" v="1016" actId="478"/>
          <ac:spMkLst>
            <pc:docMk/>
            <pc:sldMk cId="1358249711" sldId="267"/>
            <ac:spMk id="11" creationId="{9AFA52C7-CA40-45E4-A47A-83D35C709E8D}"/>
          </ac:spMkLst>
        </pc:spChg>
        <pc:spChg chg="add mod">
          <ac:chgData name="Jeff Compagner" userId="5c553775-790d-48fd-9ffb-bf7c195386b9" providerId="ADAL" clId="{E8640CAB-6245-41CF-BDAF-D7B137B3E7DA}" dt="2021-05-21T15:07:39.572" v="1017" actId="1076"/>
          <ac:spMkLst>
            <pc:docMk/>
            <pc:sldMk cId="1358249711" sldId="267"/>
            <ac:spMk id="12" creationId="{A526DA4B-C540-4E10-92D7-A050B4AB6B0B}"/>
          </ac:spMkLst>
        </pc:spChg>
        <pc:spChg chg="add mod">
          <ac:chgData name="Jeff Compagner" userId="5c553775-790d-48fd-9ffb-bf7c195386b9" providerId="ADAL" clId="{E8640CAB-6245-41CF-BDAF-D7B137B3E7DA}" dt="2021-05-21T15:10:19.243" v="1023" actId="1076"/>
          <ac:spMkLst>
            <pc:docMk/>
            <pc:sldMk cId="1358249711" sldId="267"/>
            <ac:spMk id="17" creationId="{2446C754-A2AD-47C7-B8D6-378CC215027B}"/>
          </ac:spMkLst>
        </pc:spChg>
        <pc:graphicFrameChg chg="add del mod">
          <ac:chgData name="Jeff Compagner" userId="5c553775-790d-48fd-9ffb-bf7c195386b9" providerId="ADAL" clId="{E8640CAB-6245-41CF-BDAF-D7B137B3E7DA}" dt="2021-05-21T14:59:16.582" v="800"/>
          <ac:graphicFrameMkLst>
            <pc:docMk/>
            <pc:sldMk cId="1358249711" sldId="267"/>
            <ac:graphicFrameMk id="7" creationId="{4F8089D3-99DE-4958-8087-930A66642667}"/>
          </ac:graphicFrameMkLst>
        </pc:graphicFrameChg>
        <pc:picChg chg="mod">
          <ac:chgData name="Jeff Compagner" userId="5c553775-790d-48fd-9ffb-bf7c195386b9" providerId="ADAL" clId="{E8640CAB-6245-41CF-BDAF-D7B137B3E7DA}" dt="2021-05-21T15:07:49.812" v="1019" actId="1076"/>
          <ac:picMkLst>
            <pc:docMk/>
            <pc:sldMk cId="1358249711" sldId="267"/>
            <ac:picMk id="4" creationId="{6FA8231B-2F06-4E7C-AA79-45BBD3D6AED7}"/>
          </ac:picMkLst>
        </pc:picChg>
      </pc:sldChg>
      <pc:sldChg chg="modSp mod">
        <pc:chgData name="Jeff Compagner" userId="5c553775-790d-48fd-9ffb-bf7c195386b9" providerId="ADAL" clId="{E8640CAB-6245-41CF-BDAF-D7B137B3E7DA}" dt="2021-05-21T14:21:20.179" v="370" actId="14100"/>
        <pc:sldMkLst>
          <pc:docMk/>
          <pc:sldMk cId="598410259" sldId="268"/>
        </pc:sldMkLst>
        <pc:spChg chg="mod">
          <ac:chgData name="Jeff Compagner" userId="5c553775-790d-48fd-9ffb-bf7c195386b9" providerId="ADAL" clId="{E8640CAB-6245-41CF-BDAF-D7B137B3E7DA}" dt="2021-05-21T14:21:20.179" v="370" actId="14100"/>
          <ac:spMkLst>
            <pc:docMk/>
            <pc:sldMk cId="598410259" sldId="268"/>
            <ac:spMk id="3" creationId="{AE9E4438-98D1-4DE0-BDE3-8C7139017936}"/>
          </ac:spMkLst>
        </pc:spChg>
      </pc:sldChg>
      <pc:sldChg chg="modSp mod">
        <pc:chgData name="Jeff Compagner" userId="5c553775-790d-48fd-9ffb-bf7c195386b9" providerId="ADAL" clId="{E8640CAB-6245-41CF-BDAF-D7B137B3E7DA}" dt="2021-05-20T16:54:11.789" v="222" actId="1036"/>
        <pc:sldMkLst>
          <pc:docMk/>
          <pc:sldMk cId="1708713285" sldId="269"/>
        </pc:sldMkLst>
        <pc:spChg chg="mod">
          <ac:chgData name="Jeff Compagner" userId="5c553775-790d-48fd-9ffb-bf7c195386b9" providerId="ADAL" clId="{E8640CAB-6245-41CF-BDAF-D7B137B3E7DA}" dt="2021-05-20T16:54:11.789" v="222" actId="1036"/>
          <ac:spMkLst>
            <pc:docMk/>
            <pc:sldMk cId="1708713285" sldId="269"/>
            <ac:spMk id="10" creationId="{955E4BCB-02E2-4311-85D2-AA485D16A93F}"/>
          </ac:spMkLst>
        </pc:spChg>
      </pc:sldChg>
    </pc:docChg>
  </pc:docChgLst>
  <pc:docChgLst>
    <pc:chgData name="Bethany  VanHouten" userId="e09de0c5-91b6-4478-9272-892e96e0590f" providerId="ADAL" clId="{51996F46-3B5A-4D54-BAD5-FA51E67F45DB}"/>
    <pc:docChg chg="addSld modSld sldOrd">
      <pc:chgData name="Bethany  VanHouten" userId="e09de0c5-91b6-4478-9272-892e96e0590f" providerId="ADAL" clId="{51996F46-3B5A-4D54-BAD5-FA51E67F45DB}" dt="2021-05-20T16:13:31.859" v="2"/>
      <pc:docMkLst>
        <pc:docMk/>
      </pc:docMkLst>
      <pc:sldChg chg="add ord">
        <pc:chgData name="Bethany  VanHouten" userId="e09de0c5-91b6-4478-9272-892e96e0590f" providerId="ADAL" clId="{51996F46-3B5A-4D54-BAD5-FA51E67F45DB}" dt="2021-05-20T16:13:31.859" v="2"/>
        <pc:sldMkLst>
          <pc:docMk/>
          <pc:sldMk cId="1708713285" sldId="269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_101_A558A296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_104_DD3722DA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_106_9D42823A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13A3D8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9F3-43A1-BAAC-25FB535F510F}"/>
              </c:ext>
            </c:extLst>
          </c:dPt>
          <c:dPt>
            <c:idx val="1"/>
            <c:bubble3D val="0"/>
            <c:spPr>
              <a:solidFill>
                <a:srgbClr val="0F7AB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9F3-43A1-BAAC-25FB535F510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9F3-43A1-BAAC-25FB535F510F}"/>
              </c:ext>
            </c:extLst>
          </c:dPt>
          <c:dLbls>
            <c:dLbl>
              <c:idx val="0"/>
              <c:layout>
                <c:manualLayout>
                  <c:x val="2.3166350033263419E-2"/>
                  <c:y val="-4.6655470137710139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/>
                      <a:t>81%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19F3-43A1-BAAC-25FB535F510F}"/>
                </c:ext>
              </c:extLst>
            </c:dLbl>
            <c:dLbl>
              <c:idx val="1"/>
              <c:layout>
                <c:manualLayout>
                  <c:x val="-1.2936621898696366E-2"/>
                  <c:y val="-2.8043899475005871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19F3-43A1-BAAC-25FB535F510F}"/>
                </c:ext>
              </c:extLst>
            </c:dLbl>
            <c:dLbl>
              <c:idx val="2"/>
              <c:layout>
                <c:manualLayout>
                  <c:x val="-6.4512919493802572E-3"/>
                  <c:y val="-3.5761976372575555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19F3-43A1-BAAC-25FB535F510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'chart making'!$A$2:$A$4</c:f>
              <c:strCache>
                <c:ptCount val="3"/>
                <c:pt idx="0">
                  <c:v>Free Clinic</c:v>
                </c:pt>
                <c:pt idx="1">
                  <c:v>Other</c:v>
                </c:pt>
                <c:pt idx="2">
                  <c:v>Hybrid Clinic</c:v>
                </c:pt>
              </c:strCache>
            </c:strRef>
          </c:cat>
          <c:val>
            <c:numRef>
              <c:f>'chart making'!$B$2:$B$4</c:f>
              <c:numCache>
                <c:formatCode>General</c:formatCode>
                <c:ptCount val="3"/>
                <c:pt idx="0">
                  <c:v>81</c:v>
                </c:pt>
                <c:pt idx="1">
                  <c:v>8</c:v>
                </c:pt>
                <c:pt idx="2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9F3-43A1-BAAC-25FB535F510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j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1"/>
          <c:order val="1"/>
          <c:spPr>
            <a:solidFill>
              <a:srgbClr val="13A3D8"/>
            </a:solidFill>
            <a:ln>
              <a:noFill/>
            </a:ln>
            <a:effectLst/>
          </c:spPr>
          <c:invertIfNegative val="0"/>
          <c:cat>
            <c:strRef>
              <c:f>'2021 FCOM Annual Survey'!$A$18:$A$22</c:f>
              <c:strCache>
                <c:ptCount val="5"/>
                <c:pt idx="0">
                  <c:v>0 - $75,000</c:v>
                </c:pt>
                <c:pt idx="1">
                  <c:v>$75,000 - $150,000</c:v>
                </c:pt>
                <c:pt idx="2">
                  <c:v>$150,000 - $500,000</c:v>
                </c:pt>
                <c:pt idx="3">
                  <c:v>$500,000 - $1,000,000</c:v>
                </c:pt>
                <c:pt idx="4">
                  <c:v>$1,000,000 or more</c:v>
                </c:pt>
              </c:strCache>
            </c:strRef>
          </c:cat>
          <c:val>
            <c:numRef>
              <c:f>'2021 FCOM Annual Survey'!$C$18:$C$22</c:f>
              <c:numCache>
                <c:formatCode>0</c:formatCode>
                <c:ptCount val="5"/>
                <c:pt idx="0">
                  <c:v>9</c:v>
                </c:pt>
                <c:pt idx="1">
                  <c:v>6</c:v>
                </c:pt>
                <c:pt idx="2">
                  <c:v>4</c:v>
                </c:pt>
                <c:pt idx="3">
                  <c:v>2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8A-46B5-AF0A-E265796C06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59379024"/>
        <c:axId val="1259383600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'2021 FCOM Annual Survey'!$A$18:$A$22</c15:sqref>
                        </c15:formulaRef>
                      </c:ext>
                    </c:extLst>
                    <c:strCache>
                      <c:ptCount val="5"/>
                      <c:pt idx="0">
                        <c:v>0 - $75,000</c:v>
                      </c:pt>
                      <c:pt idx="1">
                        <c:v>$75,000 - $150,000</c:v>
                      </c:pt>
                      <c:pt idx="2">
                        <c:v>$150,000 - $500,000</c:v>
                      </c:pt>
                      <c:pt idx="3">
                        <c:v>$500,000 - $1,000,000</c:v>
                      </c:pt>
                      <c:pt idx="4">
                        <c:v>$1,000,000 or more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'2021 FCOM Annual Survey'!$B$18:$B$22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4B8A-46B5-AF0A-E265796C06BA}"/>
                  </c:ext>
                </c:extLst>
              </c15:ser>
            </c15:filteredBarSeries>
          </c:ext>
        </c:extLst>
      </c:barChart>
      <c:catAx>
        <c:axId val="125937902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100" b="0">
                    <a:solidFill>
                      <a:schemeClr val="tx1"/>
                    </a:solidFill>
                  </a:rPr>
                  <a:t>2020 Operating Budgets 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59383600"/>
        <c:crosses val="autoZero"/>
        <c:auto val="1"/>
        <c:lblAlgn val="ctr"/>
        <c:lblOffset val="100"/>
        <c:noMultiLvlLbl val="0"/>
      </c:catAx>
      <c:valAx>
        <c:axId val="1259383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100" b="0">
                    <a:solidFill>
                      <a:schemeClr val="tx1"/>
                    </a:solidFill>
                  </a:rPr>
                  <a:t>Number of Clinics 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59379024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5080D-D6E8-4816-8F1C-BFB6508ACCD1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25514-E271-4B36-B277-BD34A801846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0333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5080D-D6E8-4816-8F1C-BFB6508ACCD1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25514-E271-4B36-B277-BD34A8018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114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5080D-D6E8-4816-8F1C-BFB6508ACCD1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25514-E271-4B36-B277-BD34A8018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307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5080D-D6E8-4816-8F1C-BFB6508ACCD1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25514-E271-4B36-B277-BD34A8018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0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5080D-D6E8-4816-8F1C-BFB6508ACCD1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25514-E271-4B36-B277-BD34A801846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3810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5080D-D6E8-4816-8F1C-BFB6508ACCD1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25514-E271-4B36-B277-BD34A8018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191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5080D-D6E8-4816-8F1C-BFB6508ACCD1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25514-E271-4B36-B277-BD34A8018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766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5080D-D6E8-4816-8F1C-BFB6508ACCD1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25514-E271-4B36-B277-BD34A8018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805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5080D-D6E8-4816-8F1C-BFB6508ACCD1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25514-E271-4B36-B277-BD34A8018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002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405080D-D6E8-4816-8F1C-BFB6508ACCD1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9225514-E271-4B36-B277-BD34A8018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200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5080D-D6E8-4816-8F1C-BFB6508ACCD1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25514-E271-4B36-B277-BD34A8018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913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405080D-D6E8-4816-8F1C-BFB6508ACCD1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9225514-E271-4B36-B277-BD34A801846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9945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jcompagner@hfhclinic.or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facebook.com/Free-Clinics-Of-Michigan" TargetMode="External"/><Relationship Id="rId4" Type="http://schemas.openxmlformats.org/officeDocument/2006/relationships/hyperlink" Target="http://www.fcomi.org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svg"/><Relationship Id="rId18" Type="http://schemas.openxmlformats.org/officeDocument/2006/relationships/image" Target="../media/image19.png"/><Relationship Id="rId3" Type="http://schemas.openxmlformats.org/officeDocument/2006/relationships/image" Target="../media/image4.svg"/><Relationship Id="rId21" Type="http://schemas.openxmlformats.org/officeDocument/2006/relationships/image" Target="../media/image22.svg"/><Relationship Id="rId7" Type="http://schemas.openxmlformats.org/officeDocument/2006/relationships/image" Target="../media/image8.svg"/><Relationship Id="rId12" Type="http://schemas.openxmlformats.org/officeDocument/2006/relationships/image" Target="../media/image13.png"/><Relationship Id="rId17" Type="http://schemas.openxmlformats.org/officeDocument/2006/relationships/image" Target="../media/image18.svg"/><Relationship Id="rId25" Type="http://schemas.openxmlformats.org/officeDocument/2006/relationships/image" Target="../media/image26.sv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svg"/><Relationship Id="rId24" Type="http://schemas.openxmlformats.org/officeDocument/2006/relationships/image" Target="../media/image25.png"/><Relationship Id="rId5" Type="http://schemas.openxmlformats.org/officeDocument/2006/relationships/image" Target="../media/image6.svg"/><Relationship Id="rId15" Type="http://schemas.openxmlformats.org/officeDocument/2006/relationships/image" Target="../media/image16.svg"/><Relationship Id="rId23" Type="http://schemas.openxmlformats.org/officeDocument/2006/relationships/image" Target="../media/image24.svg"/><Relationship Id="rId10" Type="http://schemas.openxmlformats.org/officeDocument/2006/relationships/image" Target="../media/image11.png"/><Relationship Id="rId19" Type="http://schemas.openxmlformats.org/officeDocument/2006/relationships/image" Target="../media/image20.svg"/><Relationship Id="rId4" Type="http://schemas.openxmlformats.org/officeDocument/2006/relationships/image" Target="../media/image5.png"/><Relationship Id="rId9" Type="http://schemas.openxmlformats.org/officeDocument/2006/relationships/image" Target="../media/image10.svg"/><Relationship Id="rId14" Type="http://schemas.openxmlformats.org/officeDocument/2006/relationships/image" Target="../media/image15.png"/><Relationship Id="rId22" Type="http://schemas.openxmlformats.org/officeDocument/2006/relationships/image" Target="../media/image2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sv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32.svg"/><Relationship Id="rId7" Type="http://schemas.openxmlformats.org/officeDocument/2006/relationships/image" Target="../media/image18.sv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38.svg"/><Relationship Id="rId5" Type="http://schemas.openxmlformats.org/officeDocument/2006/relationships/image" Target="../media/image34.svg"/><Relationship Id="rId10" Type="http://schemas.openxmlformats.org/officeDocument/2006/relationships/image" Target="../media/image37.png"/><Relationship Id="rId4" Type="http://schemas.openxmlformats.org/officeDocument/2006/relationships/image" Target="../media/image33.png"/><Relationship Id="rId9" Type="http://schemas.openxmlformats.org/officeDocument/2006/relationships/image" Target="../media/image36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D18E7E2-38CD-4272-9C3F-8FA5332157B8}"/>
              </a:ext>
            </a:extLst>
          </p:cNvPr>
          <p:cNvSpPr txBox="1"/>
          <p:nvPr/>
        </p:nvSpPr>
        <p:spPr>
          <a:xfrm>
            <a:off x="561841" y="4759738"/>
            <a:ext cx="10909073" cy="105765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 defTabSz="914400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400" spc="-50"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  <a:cs typeface="+mj-cs"/>
              </a:rPr>
              <a:t>Annual Data Survey Results </a:t>
            </a:r>
          </a:p>
        </p:txBody>
      </p:sp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A88CD09E-3DCA-4F19-9E2E-55127410DB3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321" r="-1" b="14321"/>
          <a:stretch/>
        </p:blipFill>
        <p:spPr>
          <a:xfrm>
            <a:off x="1229193" y="578501"/>
            <a:ext cx="9693186" cy="3199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01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7EBB5-ACBE-45C7-A654-E96AAD090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>
                <a:solidFill>
                  <a:schemeClr val="tx1"/>
                </a:solidFill>
              </a:rPr>
              <a:t>COVID-19 Cont.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9E4438-98D1-4DE0-BDE3-8C7139017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2102909"/>
            <a:ext cx="10659291" cy="36882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>
                <a:solidFill>
                  <a:schemeClr val="tx1"/>
                </a:solidFill>
              </a:rPr>
              <a:t>25% </a:t>
            </a:r>
            <a:r>
              <a:rPr lang="en-US" sz="3600">
                <a:solidFill>
                  <a:schemeClr val="tx1"/>
                </a:solidFill>
              </a:rPr>
              <a:t>of Clinics are providing on-site COVID testing</a:t>
            </a:r>
          </a:p>
          <a:p>
            <a:pPr marL="201168" lvl="1" indent="0">
              <a:buNone/>
            </a:pPr>
            <a:r>
              <a:rPr lang="en-US" sz="4000">
                <a:solidFill>
                  <a:srgbClr val="13A3D8"/>
                </a:solidFill>
              </a:rPr>
              <a:t>-</a:t>
            </a:r>
            <a:r>
              <a:rPr lang="en-US" sz="4000">
                <a:solidFill>
                  <a:schemeClr val="tx1"/>
                </a:solidFill>
              </a:rPr>
              <a:t> </a:t>
            </a:r>
            <a:r>
              <a:rPr lang="en-US" sz="3200">
                <a:solidFill>
                  <a:schemeClr val="tx1"/>
                </a:solidFill>
              </a:rPr>
              <a:t>over </a:t>
            </a:r>
            <a:r>
              <a:rPr lang="en-US" sz="3200" b="1">
                <a:solidFill>
                  <a:srgbClr val="13A3D8"/>
                </a:solidFill>
              </a:rPr>
              <a:t>870</a:t>
            </a:r>
            <a:r>
              <a:rPr lang="en-US" sz="3200">
                <a:solidFill>
                  <a:schemeClr val="tx1"/>
                </a:solidFill>
              </a:rPr>
              <a:t> tests administrated</a:t>
            </a:r>
          </a:p>
          <a:p>
            <a:pPr marL="201168" lvl="1" indent="0">
              <a:buNone/>
            </a:pPr>
            <a:endParaRPr lang="en-US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3600" b="1">
                <a:solidFill>
                  <a:schemeClr val="tx1"/>
                </a:solidFill>
              </a:rPr>
              <a:t>23% </a:t>
            </a:r>
            <a:r>
              <a:rPr lang="en-US" sz="3600">
                <a:solidFill>
                  <a:schemeClr val="tx1"/>
                </a:solidFill>
              </a:rPr>
              <a:t>of Clinics are providing on-site COVID vaccines</a:t>
            </a:r>
          </a:p>
          <a:p>
            <a:r>
              <a:rPr lang="en-US" sz="4000">
                <a:solidFill>
                  <a:srgbClr val="13A3D8"/>
                </a:solidFill>
              </a:rPr>
              <a:t>-</a:t>
            </a:r>
            <a:r>
              <a:rPr lang="en-US" sz="4000">
                <a:solidFill>
                  <a:schemeClr val="tx1"/>
                </a:solidFill>
              </a:rPr>
              <a:t> </a:t>
            </a:r>
            <a:r>
              <a:rPr lang="en-US" sz="3200">
                <a:solidFill>
                  <a:schemeClr val="tx1"/>
                </a:solidFill>
              </a:rPr>
              <a:t>an additional 23% are interested in adding vaccine availability</a:t>
            </a:r>
          </a:p>
        </p:txBody>
      </p:sp>
    </p:spTree>
    <p:extLst>
      <p:ext uri="{BB962C8B-B14F-4D97-AF65-F5344CB8AC3E}">
        <p14:creationId xmlns:p14="http://schemas.microsoft.com/office/powerpoint/2010/main" val="5984102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8">
            <a:extLst>
              <a:ext uri="{FF2B5EF4-FFF2-40B4-BE49-F238E27FC236}">
                <a16:creationId xmlns:a16="http://schemas.microsoft.com/office/drawing/2014/main" id="{D829E218-74FB-4455-98BE-F2C5BA8978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" name="Rectangle 10">
            <a:extLst>
              <a:ext uri="{FF2B5EF4-FFF2-40B4-BE49-F238E27FC236}">
                <a16:creationId xmlns:a16="http://schemas.microsoft.com/office/drawing/2014/main" id="{7E8D75FD-D4F9-4D11-B70D-82EFCB4CFA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5" name="Straight Connector 12">
            <a:extLst>
              <a:ext uri="{FF2B5EF4-FFF2-40B4-BE49-F238E27FC236}">
                <a16:creationId xmlns:a16="http://schemas.microsoft.com/office/drawing/2014/main" id="{1F5DC8C3-BA5F-4EED-BB9A-A14272BD82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6" name="Rectangle 14">
            <a:extLst>
              <a:ext uri="{FF2B5EF4-FFF2-40B4-BE49-F238E27FC236}">
                <a16:creationId xmlns:a16="http://schemas.microsoft.com/office/drawing/2014/main" id="{548B4202-DCD5-4F8C-B481-743A989A9D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 descr="Logo, company name&#10;&#10;Description automatically generated">
            <a:extLst>
              <a:ext uri="{FF2B5EF4-FFF2-40B4-BE49-F238E27FC236}">
                <a16:creationId xmlns:a16="http://schemas.microsoft.com/office/drawing/2014/main" id="{6FA8231B-2F06-4E7C-AA79-45BBD3D6AE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321" r="-1" b="14321"/>
          <a:stretch/>
        </p:blipFill>
        <p:spPr>
          <a:xfrm>
            <a:off x="698662" y="1390054"/>
            <a:ext cx="4002997" cy="1321101"/>
          </a:xfrm>
          <a:prstGeom prst="rect">
            <a:avLst/>
          </a:prstGeom>
        </p:spPr>
      </p:pic>
      <p:cxnSp>
        <p:nvCxnSpPr>
          <p:cNvPr id="27" name="Straight Connector 16">
            <a:extLst>
              <a:ext uri="{FF2B5EF4-FFF2-40B4-BE49-F238E27FC236}">
                <a16:creationId xmlns:a16="http://schemas.microsoft.com/office/drawing/2014/main" id="{F7F57F6B-E621-4E40-A34D-2FE12902AA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1086" y="5618770"/>
            <a:ext cx="1051560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18">
            <a:extLst>
              <a:ext uri="{FF2B5EF4-FFF2-40B4-BE49-F238E27FC236}">
                <a16:creationId xmlns:a16="http://schemas.microsoft.com/office/drawing/2014/main" id="{7CFB8C0F-4E01-4C10-A861-0C16EB92D2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" name="Rectangle 20">
            <a:extLst>
              <a:ext uri="{FF2B5EF4-FFF2-40B4-BE49-F238E27FC236}">
                <a16:creationId xmlns:a16="http://schemas.microsoft.com/office/drawing/2014/main" id="{8EE702CF-91CE-4661-ACBF-3C8160D1B4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801CAFC-7597-4DAA-A5EC-77D623D8EBC5}"/>
              </a:ext>
            </a:extLst>
          </p:cNvPr>
          <p:cNvSpPr txBox="1"/>
          <p:nvPr/>
        </p:nvSpPr>
        <p:spPr>
          <a:xfrm>
            <a:off x="721086" y="4375339"/>
            <a:ext cx="5549085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Take the survey if you haven't: </a:t>
            </a:r>
            <a:r>
              <a:rPr lang="en-US">
                <a:solidFill>
                  <a:srgbClr val="3366FF"/>
                </a:solidFill>
              </a:rPr>
              <a:t>https://conta.cc/3bG0I12</a:t>
            </a:r>
          </a:p>
          <a:p>
            <a:endParaRPr lang="en-US" sz="1100"/>
          </a:p>
          <a:p>
            <a:r>
              <a:rPr lang="en-US"/>
              <a:t>Email your NAFC survey to Jeff Compagner: </a:t>
            </a:r>
          </a:p>
          <a:p>
            <a:r>
              <a:rPr lang="en-US">
                <a:solidFill>
                  <a:srgbClr val="3366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jcompagner@hfhclinic.org</a:t>
            </a:r>
            <a:r>
              <a:rPr lang="en-US">
                <a:solidFill>
                  <a:srgbClr val="3366FF"/>
                </a:solidFill>
              </a:rPr>
              <a:t> 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526DA4B-C540-4E10-92D7-A050B4AB6B0B}"/>
              </a:ext>
            </a:extLst>
          </p:cNvPr>
          <p:cNvSpPr txBox="1"/>
          <p:nvPr/>
        </p:nvSpPr>
        <p:spPr>
          <a:xfrm>
            <a:off x="6991257" y="4409885"/>
            <a:ext cx="4876279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Visit FCOM online: </a:t>
            </a:r>
            <a:endParaRPr lang="en-US">
              <a:solidFill>
                <a:srgbClr val="3366FF"/>
              </a:solidFill>
              <a:hlinkClick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en-US">
                <a:solidFill>
                  <a:srgbClr val="3366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www.fcomi.org</a:t>
            </a:r>
            <a:endParaRPr lang="en-US">
              <a:solidFill>
                <a:srgbClr val="3366FF"/>
              </a:solidFill>
            </a:endParaRPr>
          </a:p>
          <a:p>
            <a:endParaRPr lang="en-US" sz="900">
              <a:solidFill>
                <a:srgbClr val="3366FF"/>
              </a:solidFill>
            </a:endParaRPr>
          </a:p>
          <a:p>
            <a:r>
              <a:rPr lang="en-US">
                <a:solidFill>
                  <a:srgbClr val="3366FF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www.facebook.com/Free-Clinics-Of-Michigan</a:t>
            </a:r>
            <a:endParaRPr lang="en-US">
              <a:solidFill>
                <a:srgbClr val="3366FF"/>
              </a:solidFill>
            </a:endParaRPr>
          </a:p>
          <a:p>
            <a:endParaRPr lang="en-US" sz="2000">
              <a:solidFill>
                <a:srgbClr val="3366FF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0896A89-49EC-46FC-9E83-333E444C2E12}"/>
              </a:ext>
            </a:extLst>
          </p:cNvPr>
          <p:cNvSpPr txBox="1"/>
          <p:nvPr/>
        </p:nvSpPr>
        <p:spPr>
          <a:xfrm>
            <a:off x="5198441" y="1093241"/>
            <a:ext cx="318187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/>
              <a:t>City on a Hill Ministries</a:t>
            </a:r>
          </a:p>
          <a:p>
            <a:r>
              <a:rPr lang="en-US" sz="1200"/>
              <a:t>Catherine's Health Center </a:t>
            </a:r>
          </a:p>
          <a:p>
            <a:r>
              <a:rPr lang="en-US" sz="1200" err="1"/>
              <a:t>Ferncare</a:t>
            </a:r>
            <a:r>
              <a:rPr lang="en-US" sz="1200"/>
              <a:t> Free Clinic </a:t>
            </a:r>
          </a:p>
          <a:p>
            <a:r>
              <a:rPr lang="en-US" sz="1200"/>
              <a:t>The Fountain Clinic </a:t>
            </a:r>
          </a:p>
          <a:p>
            <a:r>
              <a:rPr lang="en-US" sz="1200"/>
              <a:t>Dr Gary </a:t>
            </a:r>
            <a:r>
              <a:rPr lang="en-US" sz="1200" err="1"/>
              <a:t>Burnstein</a:t>
            </a:r>
            <a:r>
              <a:rPr lang="en-US" sz="1200"/>
              <a:t> Community Health Clinic </a:t>
            </a:r>
          </a:p>
          <a:p>
            <a:r>
              <a:rPr lang="en-US" sz="1200"/>
              <a:t>GVSU PT Clinic </a:t>
            </a:r>
          </a:p>
          <a:p>
            <a:r>
              <a:rPr lang="en-US" sz="1200"/>
              <a:t>Holland Free Health Clinic </a:t>
            </a:r>
          </a:p>
          <a:p>
            <a:r>
              <a:rPr lang="en-US" sz="1200"/>
              <a:t>Hope House Free Medical Clinic </a:t>
            </a:r>
          </a:p>
          <a:p>
            <a:r>
              <a:rPr lang="en-US" sz="1200"/>
              <a:t>Hope Medical Clinic </a:t>
            </a:r>
          </a:p>
          <a:p>
            <a:r>
              <a:rPr lang="en-US" sz="1200"/>
              <a:t>Love in Action of the Tri-Cities </a:t>
            </a:r>
          </a:p>
          <a:p>
            <a:r>
              <a:rPr lang="en-US" sz="1200"/>
              <a:t>Oasis of Hope </a:t>
            </a:r>
          </a:p>
          <a:p>
            <a:r>
              <a:rPr lang="en-US" sz="1200"/>
              <a:t>Luke Project 52 Clinic</a:t>
            </a:r>
          </a:p>
          <a:p>
            <a:r>
              <a:rPr lang="en-US" sz="1200"/>
              <a:t>University of Michigan Student Run Free Clinic</a:t>
            </a:r>
          </a:p>
          <a:p>
            <a:r>
              <a:rPr lang="en-US" sz="1200"/>
              <a:t>Baxter Community Center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446C754-A2AD-47C7-B8D6-378CC215027B}"/>
              </a:ext>
            </a:extLst>
          </p:cNvPr>
          <p:cNvSpPr txBox="1"/>
          <p:nvPr/>
        </p:nvSpPr>
        <p:spPr>
          <a:xfrm>
            <a:off x="8465923" y="1093241"/>
            <a:ext cx="3181871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/>
              <a:t>Wyandotte Clinic for the Working Uninsured</a:t>
            </a:r>
          </a:p>
          <a:p>
            <a:r>
              <a:rPr lang="en-US" sz="1200" err="1"/>
              <a:t>Stehouwer</a:t>
            </a:r>
            <a:r>
              <a:rPr lang="en-US" sz="1200"/>
              <a:t> Free Clinic</a:t>
            </a:r>
          </a:p>
          <a:p>
            <a:r>
              <a:rPr lang="en-US" sz="1200"/>
              <a:t>Mel Trotter Ministries</a:t>
            </a:r>
          </a:p>
          <a:p>
            <a:r>
              <a:rPr lang="en-US" sz="1200"/>
              <a:t>St Peters Free Health Clinic of Hillsdale Co</a:t>
            </a:r>
          </a:p>
          <a:p>
            <a:r>
              <a:rPr lang="en-US" sz="1200"/>
              <a:t>C-Asist </a:t>
            </a:r>
          </a:p>
          <a:p>
            <a:r>
              <a:rPr lang="en-US" sz="1200"/>
              <a:t>Malta Dental and Medical Clinic</a:t>
            </a:r>
          </a:p>
          <a:p>
            <a:r>
              <a:rPr lang="en-US" sz="1200"/>
              <a:t>Kalamazoo Gospel Ministries </a:t>
            </a:r>
          </a:p>
          <a:p>
            <a:r>
              <a:rPr lang="en-US" sz="1200"/>
              <a:t>Genesee County Free Medical Clinic </a:t>
            </a:r>
          </a:p>
          <a:p>
            <a:r>
              <a:rPr lang="en-US" sz="1200"/>
              <a:t>Northern Care Center </a:t>
            </a:r>
          </a:p>
          <a:p>
            <a:r>
              <a:rPr lang="en-US" sz="1200"/>
              <a:t>Tri-County Dental </a:t>
            </a:r>
          </a:p>
          <a:p>
            <a:r>
              <a:rPr lang="en-US" sz="1200" err="1"/>
              <a:t>AuSable</a:t>
            </a:r>
            <a:r>
              <a:rPr lang="en-US" sz="1200"/>
              <a:t> Free Clinic</a:t>
            </a:r>
          </a:p>
          <a:p>
            <a:r>
              <a:rPr lang="en-US" sz="1200"/>
              <a:t>Trinity Community Care </a:t>
            </a:r>
          </a:p>
          <a:p>
            <a:r>
              <a:rPr lang="en-US" sz="1200"/>
              <a:t>Helen M </a:t>
            </a:r>
            <a:r>
              <a:rPr lang="en-US" sz="1200" err="1"/>
              <a:t>Nickless</a:t>
            </a:r>
            <a:r>
              <a:rPr lang="en-US" sz="1200"/>
              <a:t> Volunteer Clinic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3DD0572-9CAC-43DA-8575-9A07D5A8161A}"/>
              </a:ext>
            </a:extLst>
          </p:cNvPr>
          <p:cNvSpPr txBox="1"/>
          <p:nvPr/>
        </p:nvSpPr>
        <p:spPr>
          <a:xfrm>
            <a:off x="5198441" y="723909"/>
            <a:ext cx="3645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Participating Clinics - 5/21/2021</a:t>
            </a:r>
          </a:p>
        </p:txBody>
      </p:sp>
    </p:spTree>
    <p:extLst>
      <p:ext uri="{BB962C8B-B14F-4D97-AF65-F5344CB8AC3E}">
        <p14:creationId xmlns:p14="http://schemas.microsoft.com/office/powerpoint/2010/main" val="1358249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8FB38-451A-46D5-A526-BF83B06F0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>
                <a:solidFill>
                  <a:schemeClr val="tx1"/>
                </a:solidFill>
              </a:rPr>
              <a:t>FCOM &amp; NAFC Survey Data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E00749-AFAA-4473-8855-492FC37FA4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66046"/>
            <a:ext cx="7600950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600">
                <a:solidFill>
                  <a:schemeClr val="tx1"/>
                </a:solidFill>
              </a:rPr>
              <a:t>Data requested from 48 MI clinics</a:t>
            </a:r>
          </a:p>
          <a:p>
            <a:pPr lvl="1">
              <a:lnSpc>
                <a:spcPct val="100000"/>
              </a:lnSpc>
            </a:pPr>
            <a:r>
              <a:rPr lang="en-US" sz="3600">
                <a:solidFill>
                  <a:schemeClr val="tx1"/>
                </a:solidFill>
              </a:rPr>
              <a:t> 27 Clinics responded (56%)</a:t>
            </a:r>
          </a:p>
          <a:p>
            <a:pPr lvl="2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</a:rPr>
              <a:t>14 sent NAFC survey results </a:t>
            </a:r>
          </a:p>
          <a:p>
            <a:pPr lvl="2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</a:rPr>
              <a:t>13 filled out FCOM survey</a:t>
            </a:r>
          </a:p>
          <a:p>
            <a:pPr>
              <a:lnSpc>
                <a:spcPct val="100000"/>
              </a:lnSpc>
            </a:pPr>
            <a:r>
              <a:rPr lang="en-US" sz="3600">
                <a:solidFill>
                  <a:schemeClr val="tx1"/>
                </a:solidFill>
              </a:rPr>
              <a:t>All data is from 2020 Service Activity</a:t>
            </a:r>
          </a:p>
          <a:p>
            <a:pPr lvl="2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</a:rPr>
              <a:t>Patients Served, Staff and Volunteer totals are       projections based on responses received and         represent 48 clinics</a:t>
            </a:r>
            <a:endParaRPr lang="en-US" sz="1600"/>
          </a:p>
        </p:txBody>
      </p:sp>
      <p:pic>
        <p:nvPicPr>
          <p:cNvPr id="1026" name="Picture 2" descr="Michigan Outline HD Stock Images | Shutterstock">
            <a:extLst>
              <a:ext uri="{FF2B5EF4-FFF2-40B4-BE49-F238E27FC236}">
                <a16:creationId xmlns:a16="http://schemas.microsoft.com/office/drawing/2014/main" id="{5B09DBC8-5579-4BC7-8128-6D66C0A9F3F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46"/>
          <a:stretch/>
        </p:blipFill>
        <p:spPr bwMode="auto">
          <a:xfrm>
            <a:off x="7841810" y="1966046"/>
            <a:ext cx="3654460" cy="36346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460771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2B9C7-03BD-4F96-9625-6804E50A3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>
                <a:solidFill>
                  <a:schemeClr val="tx1"/>
                </a:solidFill>
              </a:rPr>
              <a:t>Clinic Types</a:t>
            </a:r>
          </a:p>
        </p:txBody>
      </p:sp>
      <p:graphicFrame>
        <p:nvGraphicFramePr>
          <p:cNvPr id="18" name="Chart 17">
            <a:extLst>
              <a:ext uri="{FF2B5EF4-FFF2-40B4-BE49-F238E27FC236}">
                <a16:creationId xmlns:a16="http://schemas.microsoft.com/office/drawing/2014/main" id="{BD1E69E9-D163-42FE-BCA6-3387B394CFE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8044366"/>
              </p:ext>
            </p:extLst>
          </p:nvPr>
        </p:nvGraphicFramePr>
        <p:xfrm>
          <a:off x="6802623" y="2478649"/>
          <a:ext cx="5322702" cy="34998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8786E92A-DE9E-4EFC-980A-D900E9B6934A}"/>
              </a:ext>
            </a:extLst>
          </p:cNvPr>
          <p:cNvSpPr txBox="1"/>
          <p:nvPr/>
        </p:nvSpPr>
        <p:spPr>
          <a:xfrm>
            <a:off x="914400" y="2320636"/>
            <a:ext cx="596265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/>
              <a:t>Free Clinics </a:t>
            </a:r>
            <a:r>
              <a:rPr lang="en-US" sz="2800"/>
              <a:t>do not charge any fees or bill any third-party payers (Medicaid, Medicare, etc.)</a:t>
            </a:r>
          </a:p>
          <a:p>
            <a:endParaRPr lang="en-US" sz="2800"/>
          </a:p>
          <a:p>
            <a:r>
              <a:rPr lang="en-US" sz="2800" b="1"/>
              <a:t>Hybrid Clinics </a:t>
            </a:r>
            <a:r>
              <a:rPr lang="en-US" sz="2800"/>
              <a:t>do not charge patient fees but </a:t>
            </a:r>
            <a:r>
              <a:rPr lang="en-US" sz="2800" b="1"/>
              <a:t>do</a:t>
            </a:r>
            <a:r>
              <a:rPr lang="en-US" sz="2800"/>
              <a:t> bill third party payers</a:t>
            </a:r>
          </a:p>
          <a:p>
            <a:endParaRPr lang="en-US" sz="2800"/>
          </a:p>
          <a:p>
            <a:r>
              <a:rPr lang="en-US" sz="2800" b="1"/>
              <a:t>Other</a:t>
            </a:r>
            <a:r>
              <a:rPr lang="en-US" sz="2800"/>
              <a:t> may include charitable clinics that charge a fee, referral orgs, etc.  </a:t>
            </a:r>
          </a:p>
          <a:p>
            <a:endParaRPr lang="en-US" sz="300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FCF4D40-E273-44EF-96DC-8FA59EFAE38B}"/>
              </a:ext>
            </a:extLst>
          </p:cNvPr>
          <p:cNvSpPr txBox="1"/>
          <p:nvPr/>
        </p:nvSpPr>
        <p:spPr>
          <a:xfrm>
            <a:off x="7643812" y="2120581"/>
            <a:ext cx="37242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/>
              <a:t>Clinic Type Results</a:t>
            </a:r>
          </a:p>
        </p:txBody>
      </p:sp>
    </p:spTree>
    <p:extLst>
      <p:ext uri="{BB962C8B-B14F-4D97-AF65-F5344CB8AC3E}">
        <p14:creationId xmlns:p14="http://schemas.microsoft.com/office/powerpoint/2010/main" val="2774049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A3C9B-6991-4169-B6CA-919FE6360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>
                <a:solidFill>
                  <a:schemeClr val="tx1"/>
                </a:solidFill>
              </a:rPr>
              <a:t>Clinic Operating Costs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D4BF97F6-1F14-47EC-9F17-22E8441941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8976546"/>
              </p:ext>
            </p:extLst>
          </p:nvPr>
        </p:nvGraphicFramePr>
        <p:xfrm>
          <a:off x="5964553" y="2549266"/>
          <a:ext cx="5324475" cy="3489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9" name="TextBox 38">
            <a:extLst>
              <a:ext uri="{FF2B5EF4-FFF2-40B4-BE49-F238E27FC236}">
                <a16:creationId xmlns:a16="http://schemas.microsoft.com/office/drawing/2014/main" id="{8B0801CA-6508-4628-8101-FBBBF3160D1F}"/>
              </a:ext>
            </a:extLst>
          </p:cNvPr>
          <p:cNvSpPr txBox="1"/>
          <p:nvPr/>
        </p:nvSpPr>
        <p:spPr>
          <a:xfrm>
            <a:off x="6764652" y="1991041"/>
            <a:ext cx="37242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/>
              <a:t>2020 Clinic Budget Results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691735F-C17F-4368-B3F9-443F029F20D8}"/>
              </a:ext>
            </a:extLst>
          </p:cNvPr>
          <p:cNvSpPr txBox="1"/>
          <p:nvPr/>
        </p:nvSpPr>
        <p:spPr>
          <a:xfrm>
            <a:off x="973454" y="2648326"/>
            <a:ext cx="421195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/>
              <a:t>68% of clinics have operating budgets </a:t>
            </a:r>
            <a:r>
              <a:rPr lang="en-US" sz="4000" b="1" u="sng"/>
              <a:t>below $150,000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8ADB357-43D1-45F9-A093-A5AE8C611C25}"/>
              </a:ext>
            </a:extLst>
          </p:cNvPr>
          <p:cNvSpPr txBox="1"/>
          <p:nvPr/>
        </p:nvSpPr>
        <p:spPr>
          <a:xfrm>
            <a:off x="973454" y="5669518"/>
            <a:ext cx="3819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*22 clinics responded to this question</a:t>
            </a:r>
          </a:p>
        </p:txBody>
      </p:sp>
    </p:spTree>
    <p:extLst>
      <p:ext uri="{BB962C8B-B14F-4D97-AF65-F5344CB8AC3E}">
        <p14:creationId xmlns:p14="http://schemas.microsoft.com/office/powerpoint/2010/main" val="3711378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1F460-2402-4D75-87B1-174D05FAA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>
                <a:solidFill>
                  <a:schemeClr val="tx1"/>
                </a:solidFill>
              </a:rPr>
              <a:t>Services Provided </a:t>
            </a:r>
          </a:p>
        </p:txBody>
      </p:sp>
      <p:graphicFrame>
        <p:nvGraphicFramePr>
          <p:cNvPr id="5" name="Table 59">
            <a:extLst>
              <a:ext uri="{FF2B5EF4-FFF2-40B4-BE49-F238E27FC236}">
                <a16:creationId xmlns:a16="http://schemas.microsoft.com/office/drawing/2014/main" id="{035137F5-6517-4A17-A75E-80FC5DD44D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128568"/>
              </p:ext>
            </p:extLst>
          </p:nvPr>
        </p:nvGraphicFramePr>
        <p:xfrm>
          <a:off x="1097280" y="2089400"/>
          <a:ext cx="4760595" cy="3932301"/>
        </p:xfrm>
        <a:graphic>
          <a:graphicData uri="http://schemas.openxmlformats.org/drawingml/2006/table">
            <a:tbl>
              <a:tblPr firstRow="1" bandRow="1"/>
              <a:tblGrid>
                <a:gridCol w="813826">
                  <a:extLst>
                    <a:ext uri="{9D8B030D-6E8A-4147-A177-3AD203B41FA5}">
                      <a16:colId xmlns:a16="http://schemas.microsoft.com/office/drawing/2014/main" val="2590332760"/>
                    </a:ext>
                  </a:extLst>
                </a:gridCol>
                <a:gridCol w="3946769">
                  <a:extLst>
                    <a:ext uri="{9D8B030D-6E8A-4147-A177-3AD203B41FA5}">
                      <a16:colId xmlns:a16="http://schemas.microsoft.com/office/drawing/2014/main" val="2151430"/>
                    </a:ext>
                  </a:extLst>
                </a:gridCol>
              </a:tblGrid>
              <a:tr h="5773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Open Sans Semibold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Open Sans Semibold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Open Sans Semibold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Open Sans Semibold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Open Sans Semibold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Open Sans Semibold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Open Sans Semibold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Open Sans Semibold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Open Sans Semibold"/>
                        </a:defRPr>
                      </a:lvl9pPr>
                    </a:lstStyle>
                    <a:p>
                      <a:pPr algn="ctr"/>
                      <a:endParaRPr lang="en-US" sz="2000">
                        <a:solidFill>
                          <a:srgbClr val="0F7AB4"/>
                        </a:solidFill>
                        <a:highlight>
                          <a:srgbClr val="13A3D8"/>
                        </a:highlight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A5A5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Open Sans Semibold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Open Sans Semibold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Open Sans Semibold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Open Sans Semibold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Open Sans Semibold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Open Sans Semibold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Open Sans Semibold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Open Sans Semibold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Open Sans Semibold"/>
                        </a:defRPr>
                      </a:lvl9pPr>
                    </a:lstStyle>
                    <a:p>
                      <a:pPr algn="l"/>
                      <a:r>
                        <a:rPr lang="en-US" sz="1600" b="1">
                          <a:solidFill>
                            <a:schemeClr val="tx1"/>
                          </a:solidFill>
                          <a:latin typeface="+mn-lt"/>
                        </a:rPr>
                        <a:t>85% </a:t>
                      </a:r>
                      <a:r>
                        <a:rPr lang="en-US" sz="1600" b="0">
                          <a:solidFill>
                            <a:schemeClr val="tx1"/>
                          </a:solidFill>
                          <a:latin typeface="+mn-lt"/>
                        </a:rPr>
                        <a:t>of clinics offer </a:t>
                      </a:r>
                      <a:r>
                        <a:rPr lang="en-US" sz="1600" b="1">
                          <a:solidFill>
                            <a:schemeClr val="tx1"/>
                          </a:solidFill>
                          <a:latin typeface="+mn-lt"/>
                        </a:rPr>
                        <a:t>RX Assistance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A5A5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9142385"/>
                  </a:ext>
                </a:extLst>
              </a:tr>
              <a:tr h="848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9pPr>
                    </a:lstStyle>
                    <a:p>
                      <a:pPr algn="ctr"/>
                      <a:endParaRPr lang="en-US" sz="2000">
                        <a:solidFill>
                          <a:schemeClr val="accent5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A5A5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9pPr>
                    </a:lstStyle>
                    <a:p>
                      <a:pPr algn="l"/>
                      <a:r>
                        <a:rPr lang="en-US" sz="1600" b="1">
                          <a:solidFill>
                            <a:schemeClr val="tx1"/>
                          </a:solidFill>
                          <a:latin typeface="+mn-lt"/>
                        </a:rPr>
                        <a:t>77% </a:t>
                      </a:r>
                      <a:r>
                        <a:rPr lang="en-US" sz="1600" b="0">
                          <a:solidFill>
                            <a:schemeClr val="tx1"/>
                          </a:solidFill>
                          <a:latin typeface="+mn-lt"/>
                        </a:rPr>
                        <a:t>of clinics offer </a:t>
                      </a:r>
                      <a:r>
                        <a:rPr lang="en-US" sz="1600" b="1">
                          <a:solidFill>
                            <a:schemeClr val="tx1"/>
                          </a:solidFill>
                          <a:latin typeface="+mn-lt"/>
                        </a:rPr>
                        <a:t>Lab Services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A5A5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1184529"/>
                  </a:ext>
                </a:extLst>
              </a:tr>
              <a:tr h="6267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9pPr>
                    </a:lstStyle>
                    <a:p>
                      <a:pPr algn="ctr"/>
                      <a:endParaRPr lang="en-US" sz="2000">
                        <a:solidFill>
                          <a:srgbClr val="0F7AB4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A5A5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9pPr>
                    </a:lstStyle>
                    <a:p>
                      <a:pPr algn="l"/>
                      <a:r>
                        <a:rPr lang="en-US" sz="1600" b="1">
                          <a:solidFill>
                            <a:schemeClr val="tx1"/>
                          </a:solidFill>
                          <a:latin typeface="+mn-lt"/>
                        </a:rPr>
                        <a:t>73% </a:t>
                      </a:r>
                      <a:r>
                        <a:rPr lang="en-US" sz="1600" b="0">
                          <a:solidFill>
                            <a:schemeClr val="tx1"/>
                          </a:solidFill>
                          <a:latin typeface="+mn-lt"/>
                        </a:rPr>
                        <a:t>of clinics offer </a:t>
                      </a:r>
                      <a:r>
                        <a:rPr lang="en-US" sz="1600" b="1">
                          <a:solidFill>
                            <a:schemeClr val="tx1"/>
                          </a:solidFill>
                          <a:latin typeface="+mn-lt"/>
                        </a:rPr>
                        <a:t>Primary Care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A5A5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3156186"/>
                  </a:ext>
                </a:extLst>
              </a:tr>
              <a:tr h="6267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9pPr>
                    </a:lstStyle>
                    <a:p>
                      <a:pPr algn="ctr"/>
                      <a:endParaRPr lang="en-US" sz="2000">
                        <a:solidFill>
                          <a:schemeClr val="accent5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A5A5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9pPr>
                    </a:lstStyle>
                    <a:p>
                      <a:pPr algn="l"/>
                      <a:r>
                        <a:rPr lang="en-US" sz="1600" b="1">
                          <a:solidFill>
                            <a:schemeClr val="tx1"/>
                          </a:solidFill>
                          <a:latin typeface="+mn-lt"/>
                        </a:rPr>
                        <a:t> 65% </a:t>
                      </a:r>
                      <a:r>
                        <a:rPr lang="en-US" sz="1600" b="0">
                          <a:solidFill>
                            <a:schemeClr val="tx1"/>
                          </a:solidFill>
                          <a:latin typeface="+mn-lt"/>
                        </a:rPr>
                        <a:t>of clinics offer </a:t>
                      </a:r>
                      <a:r>
                        <a:rPr lang="en-US" sz="1600" b="1">
                          <a:solidFill>
                            <a:schemeClr val="tx1"/>
                          </a:solidFill>
                          <a:latin typeface="+mn-lt"/>
                        </a:rPr>
                        <a:t>Health Education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A5A5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3890987"/>
                  </a:ext>
                </a:extLst>
              </a:tr>
              <a:tr h="6267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9pPr>
                    </a:lstStyle>
                    <a:p>
                      <a:pPr algn="ctr"/>
                      <a:endParaRPr lang="en-US" sz="2000">
                        <a:solidFill>
                          <a:schemeClr val="accent5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A5A5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9pPr>
                    </a:lstStyle>
                    <a:p>
                      <a:pPr algn="l"/>
                      <a:r>
                        <a:rPr lang="en-US" sz="1600" b="1">
                          <a:solidFill>
                            <a:schemeClr val="tx1"/>
                          </a:solidFill>
                          <a:latin typeface="+mn-lt"/>
                        </a:rPr>
                        <a:t>47% </a:t>
                      </a:r>
                      <a:r>
                        <a:rPr lang="en-US" sz="1600" b="0">
                          <a:solidFill>
                            <a:schemeClr val="tx1"/>
                          </a:solidFill>
                          <a:latin typeface="+mn-lt"/>
                        </a:rPr>
                        <a:t>of clinics offer </a:t>
                      </a:r>
                      <a:r>
                        <a:rPr lang="en-US" sz="1600" b="1">
                          <a:solidFill>
                            <a:schemeClr val="tx1"/>
                          </a:solidFill>
                          <a:latin typeface="+mn-lt"/>
                        </a:rPr>
                        <a:t>Dental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A5A5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3055865"/>
                  </a:ext>
                </a:extLst>
              </a:tr>
              <a:tr h="626744"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accent5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A5A5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>
                          <a:solidFill>
                            <a:schemeClr val="tx1"/>
                          </a:solidFill>
                          <a:latin typeface="+mn-lt"/>
                        </a:rPr>
                        <a:t>46% </a:t>
                      </a:r>
                      <a:r>
                        <a:rPr lang="en-US" sz="1600" b="0">
                          <a:solidFill>
                            <a:schemeClr val="tx1"/>
                          </a:solidFill>
                          <a:latin typeface="+mn-lt"/>
                        </a:rPr>
                        <a:t>of clinics offer </a:t>
                      </a:r>
                      <a:r>
                        <a:rPr lang="en-US" sz="1600" b="1">
                          <a:solidFill>
                            <a:schemeClr val="tx1"/>
                          </a:solidFill>
                          <a:latin typeface="+mn-lt"/>
                        </a:rPr>
                        <a:t>Immunizations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A5A5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1650080"/>
                  </a:ext>
                </a:extLst>
              </a:tr>
            </a:tbl>
          </a:graphicData>
        </a:graphic>
      </p:graphicFrame>
      <p:graphicFrame>
        <p:nvGraphicFramePr>
          <p:cNvPr id="14" name="Table 59">
            <a:extLst>
              <a:ext uri="{FF2B5EF4-FFF2-40B4-BE49-F238E27FC236}">
                <a16:creationId xmlns:a16="http://schemas.microsoft.com/office/drawing/2014/main" id="{EB8CFAA1-09E4-4D8E-9AF8-CDABEC3A44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7359547"/>
              </p:ext>
            </p:extLst>
          </p:nvPr>
        </p:nvGraphicFramePr>
        <p:xfrm>
          <a:off x="6096000" y="2089400"/>
          <a:ext cx="4760595" cy="3932299"/>
        </p:xfrm>
        <a:graphic>
          <a:graphicData uri="http://schemas.openxmlformats.org/drawingml/2006/table">
            <a:tbl>
              <a:tblPr firstRow="1" bandRow="1"/>
              <a:tblGrid>
                <a:gridCol w="813826">
                  <a:extLst>
                    <a:ext uri="{9D8B030D-6E8A-4147-A177-3AD203B41FA5}">
                      <a16:colId xmlns:a16="http://schemas.microsoft.com/office/drawing/2014/main" val="2590332760"/>
                    </a:ext>
                  </a:extLst>
                </a:gridCol>
                <a:gridCol w="3946769">
                  <a:extLst>
                    <a:ext uri="{9D8B030D-6E8A-4147-A177-3AD203B41FA5}">
                      <a16:colId xmlns:a16="http://schemas.microsoft.com/office/drawing/2014/main" val="2151430"/>
                    </a:ext>
                  </a:extLst>
                </a:gridCol>
              </a:tblGrid>
              <a:tr h="58532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Open Sans Semibold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Open Sans Semibold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Open Sans Semibold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Open Sans Semibold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Open Sans Semibold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Open Sans Semibold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Open Sans Semibold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Open Sans Semibold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Open Sans Semibold"/>
                        </a:defRPr>
                      </a:lvl9pPr>
                    </a:lstStyle>
                    <a:p>
                      <a:pPr algn="ctr"/>
                      <a:endParaRPr lang="en-US" sz="2000">
                        <a:solidFill>
                          <a:srgbClr val="0F7AB4"/>
                        </a:solidFill>
                        <a:highlight>
                          <a:srgbClr val="13A3D8"/>
                        </a:highlight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A5A5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Open Sans Semibold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Open Sans Semibold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Open Sans Semibold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Open Sans Semibold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Open Sans Semibold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Open Sans Semibold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Open Sans Semibold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Open Sans Semibold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Open Sans Semibold"/>
                        </a:defRPr>
                      </a:lvl9pPr>
                    </a:lstStyle>
                    <a:p>
                      <a:pPr algn="l"/>
                      <a:r>
                        <a:rPr lang="en-US" sz="1600" b="1">
                          <a:solidFill>
                            <a:schemeClr val="tx1"/>
                          </a:solidFill>
                          <a:latin typeface="+mn-lt"/>
                        </a:rPr>
                        <a:t>42% </a:t>
                      </a:r>
                      <a:r>
                        <a:rPr lang="en-US" sz="1600" b="0">
                          <a:solidFill>
                            <a:schemeClr val="tx1"/>
                          </a:solidFill>
                          <a:latin typeface="+mn-lt"/>
                        </a:rPr>
                        <a:t>of clinics offer </a:t>
                      </a:r>
                      <a:r>
                        <a:rPr lang="en-US" sz="1600" b="1">
                          <a:solidFill>
                            <a:schemeClr val="tx1"/>
                          </a:solidFill>
                          <a:latin typeface="+mn-lt"/>
                        </a:rPr>
                        <a:t>Mental Healthcare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A5A5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9142385"/>
                  </a:ext>
                </a:extLst>
              </a:tr>
              <a:tr h="80527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9pPr>
                    </a:lstStyle>
                    <a:p>
                      <a:pPr algn="ctr"/>
                      <a:endParaRPr lang="en-US" sz="2000">
                        <a:solidFill>
                          <a:schemeClr val="accent5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A5A5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9pPr>
                    </a:lstStyle>
                    <a:p>
                      <a:pPr algn="l"/>
                      <a:r>
                        <a:rPr lang="en-US" sz="1600" b="1">
                          <a:solidFill>
                            <a:schemeClr val="tx1"/>
                          </a:solidFill>
                          <a:latin typeface="+mn-lt"/>
                        </a:rPr>
                        <a:t>38% </a:t>
                      </a:r>
                      <a:r>
                        <a:rPr lang="en-US" sz="1600" b="0">
                          <a:solidFill>
                            <a:schemeClr val="tx1"/>
                          </a:solidFill>
                          <a:latin typeface="+mn-lt"/>
                        </a:rPr>
                        <a:t>of clinics offer </a:t>
                      </a:r>
                      <a:r>
                        <a:rPr lang="en-US" sz="1600" b="1">
                          <a:solidFill>
                            <a:schemeClr val="tx1"/>
                          </a:solidFill>
                          <a:latin typeface="+mn-lt"/>
                        </a:rPr>
                        <a:t>Case Management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A5A5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1184529"/>
                  </a:ext>
                </a:extLst>
              </a:tr>
              <a:tr h="6354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9pPr>
                    </a:lstStyle>
                    <a:p>
                      <a:pPr algn="ctr"/>
                      <a:endParaRPr lang="en-US" sz="2000">
                        <a:solidFill>
                          <a:srgbClr val="0F7AB4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A5A5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9pPr>
                    </a:lstStyle>
                    <a:p>
                      <a:pPr algn="l"/>
                      <a:r>
                        <a:rPr lang="en-US" sz="1600" b="1">
                          <a:solidFill>
                            <a:schemeClr val="tx1"/>
                          </a:solidFill>
                          <a:latin typeface="+mn-lt"/>
                        </a:rPr>
                        <a:t>38% </a:t>
                      </a:r>
                      <a:r>
                        <a:rPr lang="en-US" sz="1600" b="0">
                          <a:solidFill>
                            <a:schemeClr val="tx1"/>
                          </a:solidFill>
                          <a:latin typeface="+mn-lt"/>
                        </a:rPr>
                        <a:t>of clinics offer </a:t>
                      </a:r>
                      <a:r>
                        <a:rPr lang="en-US" sz="1600" b="1">
                          <a:solidFill>
                            <a:schemeClr val="tx1"/>
                          </a:solidFill>
                          <a:latin typeface="+mn-lt"/>
                        </a:rPr>
                        <a:t>Women’s Health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A5A5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3156186"/>
                  </a:ext>
                </a:extLst>
              </a:tr>
              <a:tr h="6354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9pPr>
                    </a:lstStyle>
                    <a:p>
                      <a:pPr algn="ctr"/>
                      <a:endParaRPr lang="en-US" sz="2000">
                        <a:solidFill>
                          <a:schemeClr val="accent5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A5A5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9pPr>
                    </a:lstStyle>
                    <a:p>
                      <a:pPr algn="l"/>
                      <a:r>
                        <a:rPr lang="en-US" sz="1600" b="1">
                          <a:solidFill>
                            <a:schemeClr val="tx1"/>
                          </a:solidFill>
                          <a:latin typeface="+mn-lt"/>
                        </a:rPr>
                        <a:t>35% </a:t>
                      </a:r>
                      <a:r>
                        <a:rPr lang="en-US" sz="1600" b="0">
                          <a:solidFill>
                            <a:schemeClr val="tx1"/>
                          </a:solidFill>
                          <a:latin typeface="+mn-lt"/>
                        </a:rPr>
                        <a:t>of clinics offer </a:t>
                      </a:r>
                      <a:r>
                        <a:rPr lang="en-US" sz="1600" b="1">
                          <a:solidFill>
                            <a:schemeClr val="tx1"/>
                          </a:solidFill>
                          <a:latin typeface="+mn-lt"/>
                        </a:rPr>
                        <a:t>Vision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A5A5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3890987"/>
                  </a:ext>
                </a:extLst>
              </a:tr>
              <a:tr h="6354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9pPr>
                    </a:lstStyle>
                    <a:p>
                      <a:pPr algn="ctr"/>
                      <a:endParaRPr lang="en-US" sz="2000">
                        <a:solidFill>
                          <a:schemeClr val="accent5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A5A5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Open Sans Semibold"/>
                        </a:defRPr>
                      </a:lvl9pPr>
                    </a:lstStyle>
                    <a:p>
                      <a:pPr algn="l"/>
                      <a:r>
                        <a:rPr lang="en-US" sz="1600" b="1">
                          <a:solidFill>
                            <a:schemeClr val="tx1"/>
                          </a:solidFill>
                          <a:latin typeface="+mn-lt"/>
                        </a:rPr>
                        <a:t>27% </a:t>
                      </a:r>
                      <a:r>
                        <a:rPr lang="en-US" sz="1600" b="0">
                          <a:solidFill>
                            <a:schemeClr val="tx1"/>
                          </a:solidFill>
                          <a:latin typeface="+mn-lt"/>
                        </a:rPr>
                        <a:t>of clinics offer </a:t>
                      </a:r>
                      <a:r>
                        <a:rPr lang="en-US" sz="1600" b="1">
                          <a:solidFill>
                            <a:schemeClr val="tx1"/>
                          </a:solidFill>
                          <a:latin typeface="+mn-lt"/>
                        </a:rPr>
                        <a:t>Physical Therapy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A5A5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3055865"/>
                  </a:ext>
                </a:extLst>
              </a:tr>
              <a:tr h="635425"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accent5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A5A5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>
                          <a:solidFill>
                            <a:schemeClr val="tx1"/>
                          </a:solidFill>
                          <a:latin typeface="+mn-lt"/>
                        </a:rPr>
                        <a:t>23% </a:t>
                      </a:r>
                      <a:r>
                        <a:rPr lang="en-US" sz="1600" b="0">
                          <a:solidFill>
                            <a:schemeClr val="tx1"/>
                          </a:solidFill>
                          <a:latin typeface="+mn-lt"/>
                        </a:rPr>
                        <a:t>of clinics offer </a:t>
                      </a:r>
                      <a:r>
                        <a:rPr lang="en-US" sz="1600" b="1">
                          <a:solidFill>
                            <a:schemeClr val="tx1"/>
                          </a:solidFill>
                          <a:latin typeface="+mn-lt"/>
                        </a:rPr>
                        <a:t>Dietician/Nutrition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A5A5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1650080"/>
                  </a:ext>
                </a:extLst>
              </a:tr>
            </a:tbl>
          </a:graphicData>
        </a:graphic>
      </p:graphicFrame>
      <p:grpSp>
        <p:nvGrpSpPr>
          <p:cNvPr id="30" name="Group 29">
            <a:extLst>
              <a:ext uri="{FF2B5EF4-FFF2-40B4-BE49-F238E27FC236}">
                <a16:creationId xmlns:a16="http://schemas.microsoft.com/office/drawing/2014/main" id="{CDF7A890-A258-415D-92F7-242739EA2DC3}"/>
              </a:ext>
            </a:extLst>
          </p:cNvPr>
          <p:cNvGrpSpPr/>
          <p:nvPr/>
        </p:nvGrpSpPr>
        <p:grpSpPr>
          <a:xfrm>
            <a:off x="1235620" y="2157202"/>
            <a:ext cx="512064" cy="3782034"/>
            <a:chOff x="1235620" y="2157202"/>
            <a:chExt cx="512064" cy="3782034"/>
          </a:xfrm>
        </p:grpSpPr>
        <p:pic>
          <p:nvPicPr>
            <p:cNvPr id="11" name="Graphic 10" descr="Stethoscope">
              <a:extLst>
                <a:ext uri="{FF2B5EF4-FFF2-40B4-BE49-F238E27FC236}">
                  <a16:creationId xmlns:a16="http://schemas.microsoft.com/office/drawing/2014/main" id="{238E63F7-5E28-4E5A-BC6D-3A7786EBA81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235620" y="3594036"/>
              <a:ext cx="512064" cy="512064"/>
            </a:xfrm>
            <a:prstGeom prst="rect">
              <a:avLst/>
            </a:prstGeom>
          </p:spPr>
        </p:pic>
        <p:pic>
          <p:nvPicPr>
            <p:cNvPr id="12" name="Graphic 11" descr="Medicine">
              <a:extLst>
                <a:ext uri="{FF2B5EF4-FFF2-40B4-BE49-F238E27FC236}">
                  <a16:creationId xmlns:a16="http://schemas.microsoft.com/office/drawing/2014/main" id="{9E472B09-5E99-4068-A6F7-53AAEB38994F}"/>
                </a:ext>
              </a:extLst>
            </p:cNvPr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235620" y="2157202"/>
              <a:ext cx="512064" cy="512064"/>
            </a:xfrm>
            <a:prstGeom prst="rect">
              <a:avLst/>
            </a:prstGeom>
          </p:spPr>
        </p:pic>
        <p:pic>
          <p:nvPicPr>
            <p:cNvPr id="8" name="Graphic 7" descr="Tooth outline">
              <a:extLst>
                <a:ext uri="{FF2B5EF4-FFF2-40B4-BE49-F238E27FC236}">
                  <a16:creationId xmlns:a16="http://schemas.microsoft.com/office/drawing/2014/main" id="{29ADE654-5BEA-4465-A634-F458DDD719A1}"/>
                </a:ext>
              </a:extLst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235620" y="4832644"/>
              <a:ext cx="512064" cy="512064"/>
            </a:xfrm>
            <a:prstGeom prst="rect">
              <a:avLst/>
            </a:prstGeom>
          </p:spPr>
        </p:pic>
        <p:pic>
          <p:nvPicPr>
            <p:cNvPr id="10" name="Graphic 9" descr="Test tubes outline">
              <a:extLst>
                <a:ext uri="{FF2B5EF4-FFF2-40B4-BE49-F238E27FC236}">
                  <a16:creationId xmlns:a16="http://schemas.microsoft.com/office/drawing/2014/main" id="{4BC91686-4B6A-4717-9516-0917FE09BAC0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235620" y="2819592"/>
              <a:ext cx="512064" cy="512064"/>
            </a:xfrm>
            <a:prstGeom prst="rect">
              <a:avLst/>
            </a:prstGeom>
          </p:spPr>
        </p:pic>
        <p:pic>
          <p:nvPicPr>
            <p:cNvPr id="16" name="Graphic 15" descr="Adhesive Bandage outline">
              <a:extLst>
                <a:ext uri="{FF2B5EF4-FFF2-40B4-BE49-F238E27FC236}">
                  <a16:creationId xmlns:a16="http://schemas.microsoft.com/office/drawing/2014/main" id="{BB2B5233-4CFE-47DA-802D-8B869A537C69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1235620" y="5427172"/>
              <a:ext cx="512064" cy="512064"/>
            </a:xfrm>
            <a:prstGeom prst="rect">
              <a:avLst/>
            </a:prstGeom>
          </p:spPr>
        </p:pic>
        <p:pic>
          <p:nvPicPr>
            <p:cNvPr id="20" name="Graphic 19" descr="Pencil outline">
              <a:extLst>
                <a:ext uri="{FF2B5EF4-FFF2-40B4-BE49-F238E27FC236}">
                  <a16:creationId xmlns:a16="http://schemas.microsoft.com/office/drawing/2014/main" id="{52A54FE2-C96F-43BC-8D89-284C846FC33B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1235620" y="4188565"/>
              <a:ext cx="512064" cy="512064"/>
            </a:xfrm>
            <a:prstGeom prst="rect">
              <a:avLst/>
            </a:prstGeom>
          </p:spPr>
        </p:pic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CEDAD9A9-D496-4AEB-AB9E-86C5251A3EC3}"/>
              </a:ext>
            </a:extLst>
          </p:cNvPr>
          <p:cNvGrpSpPr/>
          <p:nvPr/>
        </p:nvGrpSpPr>
        <p:grpSpPr>
          <a:xfrm>
            <a:off x="6276975" y="2170136"/>
            <a:ext cx="517398" cy="3753617"/>
            <a:chOff x="6276975" y="2170136"/>
            <a:chExt cx="517398" cy="3753617"/>
          </a:xfrm>
        </p:grpSpPr>
        <p:pic>
          <p:nvPicPr>
            <p:cNvPr id="9" name="Graphic 8" descr="Brain in head outline">
              <a:extLst>
                <a:ext uri="{FF2B5EF4-FFF2-40B4-BE49-F238E27FC236}">
                  <a16:creationId xmlns:a16="http://schemas.microsoft.com/office/drawing/2014/main" id="{DC5B04E7-8A16-415F-9C7F-453A31D4D299}"/>
                </a:ext>
              </a:extLst>
            </p:cNvPr>
            <p:cNvPicPr>
              <a:picLocks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6282309" y="2170136"/>
              <a:ext cx="512064" cy="512064"/>
            </a:xfrm>
            <a:prstGeom prst="rect">
              <a:avLst/>
            </a:prstGeom>
          </p:spPr>
        </p:pic>
        <p:pic>
          <p:nvPicPr>
            <p:cNvPr id="18" name="Graphic 17" descr="Medical outline">
              <a:extLst>
                <a:ext uri="{FF2B5EF4-FFF2-40B4-BE49-F238E27FC236}">
                  <a16:creationId xmlns:a16="http://schemas.microsoft.com/office/drawing/2014/main" id="{1087C814-BC35-4E11-8510-A39C01B9139F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/>
            </a:stretch>
          </p:blipFill>
          <p:spPr>
            <a:xfrm>
              <a:off x="6282309" y="3536943"/>
              <a:ext cx="512064" cy="512064"/>
            </a:xfrm>
            <a:prstGeom prst="rect">
              <a:avLst/>
            </a:prstGeom>
          </p:spPr>
        </p:pic>
        <p:pic>
          <p:nvPicPr>
            <p:cNvPr id="22" name="Graphic 21" descr="Address Book outline">
              <a:extLst>
                <a:ext uri="{FF2B5EF4-FFF2-40B4-BE49-F238E27FC236}">
                  <a16:creationId xmlns:a16="http://schemas.microsoft.com/office/drawing/2014/main" id="{4A07CE7E-4652-4101-81FF-FF4DB7F7274C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>
              <a:off x="6282309" y="2814214"/>
              <a:ext cx="512064" cy="512064"/>
            </a:xfrm>
            <a:prstGeom prst="rect">
              <a:avLst/>
            </a:prstGeom>
          </p:spPr>
        </p:pic>
        <p:pic>
          <p:nvPicPr>
            <p:cNvPr id="24" name="Graphic 23" descr="Glasses outline">
              <a:extLst>
                <a:ext uri="{FF2B5EF4-FFF2-40B4-BE49-F238E27FC236}">
                  <a16:creationId xmlns:a16="http://schemas.microsoft.com/office/drawing/2014/main" id="{55FCC248-08CC-408E-973E-E8FCE6513A2F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1"/>
                </a:ext>
              </a:extLst>
            </a:blip>
            <a:stretch>
              <a:fillRect/>
            </a:stretch>
          </p:blipFill>
          <p:spPr>
            <a:xfrm>
              <a:off x="6276975" y="4161096"/>
              <a:ext cx="512064" cy="512064"/>
            </a:xfrm>
            <a:prstGeom prst="rect">
              <a:avLst/>
            </a:prstGeom>
          </p:spPr>
        </p:pic>
        <p:pic>
          <p:nvPicPr>
            <p:cNvPr id="26" name="Graphic 25" descr="Dumbbell outline">
              <a:extLst>
                <a:ext uri="{FF2B5EF4-FFF2-40B4-BE49-F238E27FC236}">
                  <a16:creationId xmlns:a16="http://schemas.microsoft.com/office/drawing/2014/main" id="{47E87C11-3E1F-4F5D-8F97-8F6C93FC1967}"/>
                </a:ext>
              </a:extLst>
            </p:cNvPr>
            <p:cNvPicPr>
              <a:picLocks noChangeAspect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3"/>
                </a:ext>
              </a:extLst>
            </a:blip>
            <a:stretch>
              <a:fillRect/>
            </a:stretch>
          </p:blipFill>
          <p:spPr>
            <a:xfrm>
              <a:off x="6276975" y="4801679"/>
              <a:ext cx="512064" cy="512064"/>
            </a:xfrm>
            <a:prstGeom prst="rect">
              <a:avLst/>
            </a:prstGeom>
          </p:spPr>
        </p:pic>
        <p:pic>
          <p:nvPicPr>
            <p:cNvPr id="28" name="Graphic 27" descr="Apple outline">
              <a:extLst>
                <a:ext uri="{FF2B5EF4-FFF2-40B4-BE49-F238E27FC236}">
                  <a16:creationId xmlns:a16="http://schemas.microsoft.com/office/drawing/2014/main" id="{AF1F2388-3572-4149-B745-6EC395D7A7BF}"/>
                </a:ext>
              </a:extLst>
            </p:cNvPr>
            <p:cNvPicPr>
              <a:picLocks noChangeAspect="1"/>
            </p:cNvPicPr>
            <p:nvPr/>
          </p:nvPicPr>
          <p:blipFill>
            <a:blip r:embed="rId2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5"/>
                </a:ext>
              </a:extLst>
            </a:blip>
            <a:stretch>
              <a:fillRect/>
            </a:stretch>
          </p:blipFill>
          <p:spPr>
            <a:xfrm>
              <a:off x="6276975" y="5411689"/>
              <a:ext cx="512064" cy="5120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57507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B90E5-0DDC-4161-BA51-EC3D6BBBD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>
                <a:solidFill>
                  <a:schemeClr val="tx1"/>
                </a:solidFill>
              </a:rPr>
              <a:t>Patients Served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6CA5552-03A2-4484-B308-3FDCE803F99F}"/>
              </a:ext>
            </a:extLst>
          </p:cNvPr>
          <p:cNvSpPr txBox="1"/>
          <p:nvPr/>
        </p:nvSpPr>
        <p:spPr>
          <a:xfrm>
            <a:off x="1097281" y="1946538"/>
            <a:ext cx="606552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/>
              <a:t>In 2020, Michigan Clinics:</a:t>
            </a:r>
          </a:p>
          <a:p>
            <a:r>
              <a:rPr lang="en-US" sz="3200">
                <a:solidFill>
                  <a:srgbClr val="2683C6"/>
                </a:solidFill>
              </a:rPr>
              <a:t>- </a:t>
            </a:r>
            <a:r>
              <a:rPr lang="en-US" sz="3200"/>
              <a:t>Served </a:t>
            </a:r>
            <a:r>
              <a:rPr lang="en-US" sz="3600" b="1">
                <a:solidFill>
                  <a:srgbClr val="2683C6"/>
                </a:solidFill>
              </a:rPr>
              <a:t>25,675</a:t>
            </a:r>
            <a:r>
              <a:rPr lang="en-US" sz="3600"/>
              <a:t> </a:t>
            </a:r>
            <a:r>
              <a:rPr lang="en-US" sz="3200"/>
              <a:t>individual patients</a:t>
            </a:r>
          </a:p>
          <a:p>
            <a:r>
              <a:rPr lang="en-US" sz="3200">
                <a:solidFill>
                  <a:srgbClr val="2683C6"/>
                </a:solidFill>
              </a:rPr>
              <a:t>- </a:t>
            </a:r>
            <a:r>
              <a:rPr lang="en-US" sz="3200"/>
              <a:t>Provided </a:t>
            </a:r>
            <a:r>
              <a:rPr lang="en-US" sz="3600" b="1">
                <a:solidFill>
                  <a:srgbClr val="2683C6"/>
                </a:solidFill>
              </a:rPr>
              <a:t>70,092</a:t>
            </a:r>
            <a:r>
              <a:rPr lang="en-US" sz="3200"/>
              <a:t> visits</a:t>
            </a:r>
          </a:p>
          <a:p>
            <a:r>
              <a:rPr lang="en-US" sz="3200">
                <a:solidFill>
                  <a:srgbClr val="2683C6"/>
                </a:solidFill>
              </a:rPr>
              <a:t>- </a:t>
            </a:r>
            <a:r>
              <a:rPr lang="en-US" sz="3200"/>
              <a:t>Enrolled </a:t>
            </a:r>
            <a:r>
              <a:rPr lang="en-US" sz="3600" b="1">
                <a:solidFill>
                  <a:srgbClr val="2683C6"/>
                </a:solidFill>
              </a:rPr>
              <a:t>6,841</a:t>
            </a:r>
            <a:r>
              <a:rPr lang="en-US" sz="3200"/>
              <a:t> new patients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796C29-FE47-4C05-A411-8A9F2008EACD}"/>
              </a:ext>
            </a:extLst>
          </p:cNvPr>
          <p:cNvSpPr txBox="1"/>
          <p:nvPr/>
        </p:nvSpPr>
        <p:spPr>
          <a:xfrm>
            <a:off x="1097281" y="4402486"/>
            <a:ext cx="659892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/>
              <a:t>*Half of the clinics reported an increase in  </a:t>
            </a:r>
          </a:p>
          <a:p>
            <a:r>
              <a:rPr lang="en-US" sz="2800"/>
              <a:t>  patient care from previous year</a:t>
            </a:r>
          </a:p>
          <a:p>
            <a:r>
              <a:rPr lang="en-US" sz="3200">
                <a:solidFill>
                  <a:srgbClr val="2683C6"/>
                </a:solidFill>
              </a:rPr>
              <a:t>- </a:t>
            </a:r>
            <a:r>
              <a:rPr lang="en-US" sz="2400"/>
              <a:t>Reported increases ranged from 5% - 40%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12B7915F-E26E-40BC-9445-BB39AD00F8A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3897916"/>
              </p:ext>
            </p:extLst>
          </p:nvPr>
        </p:nvGraphicFramePr>
        <p:xfrm>
          <a:off x="5366812" y="2791454"/>
          <a:ext cx="457009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3" name="Picture 12">
            <a:extLst>
              <a:ext uri="{FF2B5EF4-FFF2-40B4-BE49-F238E27FC236}">
                <a16:creationId xmlns:a16="http://schemas.microsoft.com/office/drawing/2014/main" id="{72F031C1-B09B-4B95-9636-846065F4809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4825" r="27075"/>
          <a:stretch/>
        </p:blipFill>
        <p:spPr>
          <a:xfrm>
            <a:off x="7980570" y="4038711"/>
            <a:ext cx="2602023" cy="216386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4271C11-F0CF-4821-B91C-82639B4DB43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5165" r="16585"/>
          <a:stretch/>
        </p:blipFill>
        <p:spPr>
          <a:xfrm>
            <a:off x="8066826" y="1747514"/>
            <a:ext cx="2524126" cy="2219031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15CD61CD-A828-4409-8E7E-404C24657605}"/>
              </a:ext>
            </a:extLst>
          </p:cNvPr>
          <p:cNvSpPr txBox="1"/>
          <p:nvPr/>
        </p:nvSpPr>
        <p:spPr>
          <a:xfrm>
            <a:off x="8697491" y="2395364"/>
            <a:ext cx="1333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/>
              <a:t>18% </a:t>
            </a:r>
            <a:r>
              <a:rPr lang="en-US"/>
              <a:t>of patients are </a:t>
            </a:r>
            <a:r>
              <a:rPr lang="en-US" b="1">
                <a:solidFill>
                  <a:srgbClr val="2683C6"/>
                </a:solidFill>
              </a:rPr>
              <a:t>INSURED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2B07F3A-6DCA-4F24-8859-2471F32F5BBF}"/>
              </a:ext>
            </a:extLst>
          </p:cNvPr>
          <p:cNvSpPr txBox="1"/>
          <p:nvPr/>
        </p:nvSpPr>
        <p:spPr>
          <a:xfrm>
            <a:off x="8697491" y="4683490"/>
            <a:ext cx="1333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/>
              <a:t>47% </a:t>
            </a:r>
            <a:r>
              <a:rPr lang="en-US"/>
              <a:t>of patients are </a:t>
            </a:r>
            <a:r>
              <a:rPr lang="en-US" b="1">
                <a:solidFill>
                  <a:srgbClr val="2683C6"/>
                </a:solidFill>
              </a:rPr>
              <a:t>EMPLOYED</a:t>
            </a:r>
          </a:p>
        </p:txBody>
      </p:sp>
    </p:spTree>
    <p:extLst>
      <p:ext uri="{BB962C8B-B14F-4D97-AF65-F5344CB8AC3E}">
        <p14:creationId xmlns:p14="http://schemas.microsoft.com/office/powerpoint/2010/main" val="2638381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1A09C-BC22-45FB-B1DC-C4BD548D3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>
                <a:solidFill>
                  <a:schemeClr val="tx1"/>
                </a:solidFill>
              </a:rPr>
              <a:t>Staff and Volunteers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82FE0F-4563-41F0-89BD-626F668C7809}"/>
              </a:ext>
            </a:extLst>
          </p:cNvPr>
          <p:cNvSpPr txBox="1"/>
          <p:nvPr/>
        </p:nvSpPr>
        <p:spPr>
          <a:xfrm>
            <a:off x="1066800" y="1840230"/>
            <a:ext cx="1063752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Free clinics rely on a network of over</a:t>
            </a:r>
            <a:r>
              <a:rPr lang="en-US" sz="3600">
                <a:solidFill>
                  <a:srgbClr val="2683C6"/>
                </a:solidFill>
              </a:rPr>
              <a:t> </a:t>
            </a:r>
            <a:r>
              <a:rPr lang="en-US" sz="4400" b="1">
                <a:solidFill>
                  <a:srgbClr val="2683C6"/>
                </a:solidFill>
              </a:rPr>
              <a:t>3,800</a:t>
            </a:r>
            <a:r>
              <a:rPr lang="en-US">
                <a:solidFill>
                  <a:srgbClr val="2683C6"/>
                </a:solidFill>
              </a:rPr>
              <a:t> </a:t>
            </a:r>
            <a:r>
              <a:rPr lang="en-US" sz="3600"/>
              <a:t>volunteers</a:t>
            </a:r>
          </a:p>
          <a:p>
            <a:pPr>
              <a:lnSpc>
                <a:spcPct val="150000"/>
              </a:lnSpc>
            </a:pPr>
            <a:r>
              <a:rPr lang="en-US" sz="2800">
                <a:solidFill>
                  <a:srgbClr val="2683C6"/>
                </a:solidFill>
              </a:rPr>
              <a:t>- </a:t>
            </a:r>
            <a:r>
              <a:rPr lang="en-US" sz="2800" b="1"/>
              <a:t>2,379 medical </a:t>
            </a:r>
            <a:r>
              <a:rPr lang="en-US" sz="2800"/>
              <a:t>volunteers (50/clinic on average)</a:t>
            </a:r>
          </a:p>
          <a:p>
            <a:pPr>
              <a:lnSpc>
                <a:spcPct val="150000"/>
              </a:lnSpc>
            </a:pPr>
            <a:r>
              <a:rPr lang="en-US" sz="2800">
                <a:solidFill>
                  <a:srgbClr val="2683C6"/>
                </a:solidFill>
              </a:rPr>
              <a:t>- </a:t>
            </a:r>
            <a:r>
              <a:rPr lang="en-US" sz="2800" b="1"/>
              <a:t>1,439 non-medical </a:t>
            </a:r>
            <a:r>
              <a:rPr lang="en-US" sz="2800"/>
              <a:t>volunteers (31/clinic on average)</a:t>
            </a:r>
          </a:p>
          <a:p>
            <a:pPr marL="285750" indent="-285750">
              <a:buFontTx/>
              <a:buChar char="-"/>
            </a:pPr>
            <a:endParaRPr lang="en-US"/>
          </a:p>
        </p:txBody>
      </p:sp>
      <p:pic>
        <p:nvPicPr>
          <p:cNvPr id="9" name="Graphic 8" descr="Medical with solid fill">
            <a:extLst>
              <a:ext uri="{FF2B5EF4-FFF2-40B4-BE49-F238E27FC236}">
                <a16:creationId xmlns:a16="http://schemas.microsoft.com/office/drawing/2014/main" id="{8D370611-3DC0-4B04-A9E5-D6C722B70A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97915" y="4523521"/>
            <a:ext cx="1606405" cy="160640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55E4BCB-02E2-4311-85D2-AA485D16A93F}"/>
              </a:ext>
            </a:extLst>
          </p:cNvPr>
          <p:cNvSpPr txBox="1"/>
          <p:nvPr/>
        </p:nvSpPr>
        <p:spPr>
          <a:xfrm>
            <a:off x="1066800" y="5104130"/>
            <a:ext cx="88658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/>
              <a:t>On average, clinics have only </a:t>
            </a:r>
            <a:r>
              <a:rPr lang="en-US" sz="3200" b="1">
                <a:solidFill>
                  <a:srgbClr val="2683C6"/>
                </a:solidFill>
              </a:rPr>
              <a:t>7</a:t>
            </a:r>
            <a:r>
              <a:rPr lang="en-US" sz="3200"/>
              <a:t> paid staff members </a:t>
            </a:r>
          </a:p>
        </p:txBody>
      </p:sp>
    </p:spTree>
    <p:extLst>
      <p:ext uri="{BB962C8B-B14F-4D97-AF65-F5344CB8AC3E}">
        <p14:creationId xmlns:p14="http://schemas.microsoft.com/office/powerpoint/2010/main" val="17087132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FAF8A-7246-4FCA-B1DB-35D9CD391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>
                <a:solidFill>
                  <a:schemeClr val="tx1"/>
                </a:solidFill>
              </a:rPr>
              <a:t>Current Needs</a:t>
            </a:r>
          </a:p>
        </p:txBody>
      </p:sp>
      <p:pic>
        <p:nvPicPr>
          <p:cNvPr id="5" name="Content Placeholder 4" descr="Dollar with solid fill">
            <a:extLst>
              <a:ext uri="{FF2B5EF4-FFF2-40B4-BE49-F238E27FC236}">
                <a16:creationId xmlns:a16="http://schemas.microsoft.com/office/drawing/2014/main" id="{EED4E454-DDB5-441A-A1F4-011E6DCAB3CE}"/>
              </a:ext>
            </a:extLst>
          </p:cNvPr>
          <p:cNvPicPr preferRelativeResize="0"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32536" y="2427303"/>
            <a:ext cx="630936" cy="630936"/>
          </a:xfr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59EC27D3-713F-4406-8FBE-97FE43CF1CD9}"/>
              </a:ext>
            </a:extLst>
          </p:cNvPr>
          <p:cNvGrpSpPr/>
          <p:nvPr/>
        </p:nvGrpSpPr>
        <p:grpSpPr>
          <a:xfrm>
            <a:off x="1404672" y="2333916"/>
            <a:ext cx="6743700" cy="2628965"/>
            <a:chOff x="1268731" y="2144280"/>
            <a:chExt cx="6743700" cy="2628965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F9ABE6BB-EE88-44EB-89ED-B360F5A81E84}"/>
                </a:ext>
              </a:extLst>
            </p:cNvPr>
            <p:cNvSpPr txBox="1"/>
            <p:nvPr/>
          </p:nvSpPr>
          <p:spPr>
            <a:xfrm>
              <a:off x="1268731" y="2144280"/>
              <a:ext cx="638175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/>
                <a:t>Funding sources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9BED9AAE-2EBC-4A1D-989C-B6916EA06E2A}"/>
                </a:ext>
              </a:extLst>
            </p:cNvPr>
            <p:cNvSpPr txBox="1"/>
            <p:nvPr/>
          </p:nvSpPr>
          <p:spPr>
            <a:xfrm>
              <a:off x="1268731" y="2865031"/>
              <a:ext cx="595122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/>
                <a:t>Marketing and Public </a:t>
              </a:r>
            </a:p>
            <a:p>
              <a:r>
                <a:rPr lang="en-US" sz="3200"/>
                <a:t>Relations Resources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2ED4C29C-22CA-4486-9E41-9C7DE4629B4D}"/>
                </a:ext>
              </a:extLst>
            </p:cNvPr>
            <p:cNvSpPr txBox="1"/>
            <p:nvPr/>
          </p:nvSpPr>
          <p:spPr>
            <a:xfrm>
              <a:off x="1268731" y="4188470"/>
              <a:ext cx="6743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/>
                <a:t>Medical Volunteers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EBA430E-49AB-4AD7-9E67-F4D407F6155D}"/>
              </a:ext>
            </a:extLst>
          </p:cNvPr>
          <p:cNvGrpSpPr/>
          <p:nvPr/>
        </p:nvGrpSpPr>
        <p:grpSpPr>
          <a:xfrm>
            <a:off x="6671198" y="2405827"/>
            <a:ext cx="5114925" cy="2027417"/>
            <a:chOff x="6597395" y="2331886"/>
            <a:chExt cx="5114925" cy="2027417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9F338717-3557-4AF9-A4ED-AAC7F044731E}"/>
                </a:ext>
              </a:extLst>
            </p:cNvPr>
            <p:cNvSpPr txBox="1"/>
            <p:nvPr/>
          </p:nvSpPr>
          <p:spPr>
            <a:xfrm>
              <a:off x="6597395" y="2331886"/>
              <a:ext cx="4657725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/>
                <a:t>Access to Affordable Medications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85B5E09B-F8DC-4DBB-9B15-531ED12E4C8C}"/>
                </a:ext>
              </a:extLst>
            </p:cNvPr>
            <p:cNvSpPr txBox="1"/>
            <p:nvPr/>
          </p:nvSpPr>
          <p:spPr>
            <a:xfrm>
              <a:off x="6597395" y="3774528"/>
              <a:ext cx="511492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/>
                <a:t>Policy &amp; Procedural Guidance </a:t>
              </a:r>
            </a:p>
          </p:txBody>
        </p:sp>
      </p:grpSp>
      <p:pic>
        <p:nvPicPr>
          <p:cNvPr id="14" name="Graphic 13" descr="Internet outline">
            <a:extLst>
              <a:ext uri="{FF2B5EF4-FFF2-40B4-BE49-F238E27FC236}">
                <a16:creationId xmlns:a16="http://schemas.microsoft.com/office/drawing/2014/main" id="{4A3E5A7E-AD37-47B7-AD9C-C51484BF346B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12342" y="3371403"/>
            <a:ext cx="630936" cy="630936"/>
          </a:xfrm>
          <a:prstGeom prst="rect">
            <a:avLst/>
          </a:prstGeom>
        </p:spPr>
      </p:pic>
      <p:pic>
        <p:nvPicPr>
          <p:cNvPr id="16" name="Graphic 15" descr="Medical outline">
            <a:extLst>
              <a:ext uri="{FF2B5EF4-FFF2-40B4-BE49-F238E27FC236}">
                <a16:creationId xmlns:a16="http://schemas.microsoft.com/office/drawing/2014/main" id="{EE702F6B-0991-4449-B97E-3AF3C81847D6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12342" y="4381678"/>
            <a:ext cx="630936" cy="630936"/>
          </a:xfrm>
          <a:prstGeom prst="rect">
            <a:avLst/>
          </a:prstGeom>
        </p:spPr>
      </p:pic>
      <p:pic>
        <p:nvPicPr>
          <p:cNvPr id="18" name="Graphic 17" descr="Medicine outline">
            <a:extLst>
              <a:ext uri="{FF2B5EF4-FFF2-40B4-BE49-F238E27FC236}">
                <a16:creationId xmlns:a16="http://schemas.microsoft.com/office/drawing/2014/main" id="{7C122356-097E-4A00-BF12-4C05DFDEDD8B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834903" y="2624185"/>
            <a:ext cx="630936" cy="630936"/>
          </a:xfrm>
          <a:prstGeom prst="rect">
            <a:avLst/>
          </a:prstGeom>
        </p:spPr>
      </p:pic>
      <p:pic>
        <p:nvPicPr>
          <p:cNvPr id="20" name="Graphic 19" descr="List outline">
            <a:extLst>
              <a:ext uri="{FF2B5EF4-FFF2-40B4-BE49-F238E27FC236}">
                <a16:creationId xmlns:a16="http://schemas.microsoft.com/office/drawing/2014/main" id="{BF4F5B72-8509-4334-8F82-1B5045A3C289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834903" y="3921864"/>
            <a:ext cx="630936" cy="630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2746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2D88A-C280-4041-B998-5B9CC97C5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/>
              <a:t>COVID-19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AE12936-6A41-4B73-B48F-DE5DA01D8D6D}"/>
              </a:ext>
            </a:extLst>
          </p:cNvPr>
          <p:cNvSpPr txBox="1"/>
          <p:nvPr/>
        </p:nvSpPr>
        <p:spPr>
          <a:xfrm>
            <a:off x="1954530" y="1949127"/>
            <a:ext cx="92011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2683C6"/>
                </a:solidFill>
              </a:rPr>
              <a:t>ALL</a:t>
            </a:r>
            <a:r>
              <a:rPr lang="en-US" sz="3200"/>
              <a:t> clinics modified operations due to COVID-19 </a:t>
            </a:r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E228D9F9-FC55-433D-BA2F-1057901A68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1593" y="2745443"/>
            <a:ext cx="3359475" cy="2013890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FF2EC73E-D799-4968-9065-7364FA534A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9343" y="2745443"/>
            <a:ext cx="3356483" cy="2013890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5B2675B0-B42F-4683-A7D1-419A6D188B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74101" y="2745443"/>
            <a:ext cx="3363959" cy="2013890"/>
          </a:xfrm>
          <a:prstGeom prst="rect">
            <a:avLst/>
          </a:prstGeom>
        </p:spPr>
      </p:pic>
      <p:sp>
        <p:nvSpPr>
          <p:cNvPr id="48" name="TextBox 47">
            <a:extLst>
              <a:ext uri="{FF2B5EF4-FFF2-40B4-BE49-F238E27FC236}">
                <a16:creationId xmlns:a16="http://schemas.microsoft.com/office/drawing/2014/main" id="{0E541749-57EE-4BFD-9A48-DDF0A962DA9F}"/>
              </a:ext>
            </a:extLst>
          </p:cNvPr>
          <p:cNvSpPr txBox="1"/>
          <p:nvPr/>
        </p:nvSpPr>
        <p:spPr>
          <a:xfrm>
            <a:off x="2039681" y="3419469"/>
            <a:ext cx="13620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>
                <a:solidFill>
                  <a:srgbClr val="13A3D8"/>
                </a:solidFill>
              </a:rPr>
              <a:t>75% 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07CA03A-11AE-4352-89DC-48870E9BC9ED}"/>
              </a:ext>
            </a:extLst>
          </p:cNvPr>
          <p:cNvSpPr txBox="1"/>
          <p:nvPr/>
        </p:nvSpPr>
        <p:spPr>
          <a:xfrm>
            <a:off x="5430942" y="3428998"/>
            <a:ext cx="11063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>
                <a:solidFill>
                  <a:srgbClr val="13A3D8"/>
                </a:solidFill>
              </a:rPr>
              <a:t>46%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B887BE1-AEDE-4D38-AB96-AE3F33E8360D}"/>
              </a:ext>
            </a:extLst>
          </p:cNvPr>
          <p:cNvSpPr txBox="1"/>
          <p:nvPr/>
        </p:nvSpPr>
        <p:spPr>
          <a:xfrm>
            <a:off x="8915400" y="3428997"/>
            <a:ext cx="1028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>
                <a:solidFill>
                  <a:srgbClr val="13A3D8"/>
                </a:solidFill>
              </a:rPr>
              <a:t>33%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A0F26C2-732C-4AEE-8496-F53BCA03618F}"/>
              </a:ext>
            </a:extLst>
          </p:cNvPr>
          <p:cNvSpPr txBox="1"/>
          <p:nvPr/>
        </p:nvSpPr>
        <p:spPr>
          <a:xfrm>
            <a:off x="801594" y="4842723"/>
            <a:ext cx="34941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/>
              <a:t>Implemented telehealth/telemedicine services and served patients by appointment only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680FF047-2EEF-4991-B989-33F5499ABC0B}"/>
              </a:ext>
            </a:extLst>
          </p:cNvPr>
          <p:cNvSpPr txBox="1"/>
          <p:nvPr/>
        </p:nvSpPr>
        <p:spPr>
          <a:xfrm>
            <a:off x="4584700" y="5119721"/>
            <a:ext cx="27558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/>
              <a:t>Suspended walk-in visits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23D65EE-60EC-496E-9B51-67D52ABEB7C6}"/>
              </a:ext>
            </a:extLst>
          </p:cNvPr>
          <p:cNvSpPr txBox="1"/>
          <p:nvPr/>
        </p:nvSpPr>
        <p:spPr>
          <a:xfrm>
            <a:off x="8030934" y="5119721"/>
            <a:ext cx="31051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/>
              <a:t>Temporarily closed facilities and suspended services</a:t>
            </a:r>
          </a:p>
        </p:txBody>
      </p:sp>
    </p:spTree>
    <p:extLst>
      <p:ext uri="{BB962C8B-B14F-4D97-AF65-F5344CB8AC3E}">
        <p14:creationId xmlns:p14="http://schemas.microsoft.com/office/powerpoint/2010/main" val="29658527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B1D103F8301CA42AA7420B5F2229F90" ma:contentTypeVersion="12" ma:contentTypeDescription="Create a new document." ma:contentTypeScope="" ma:versionID="4be1dd9efd5c9321d78babd3da32132c">
  <xsd:schema xmlns:xsd="http://www.w3.org/2001/XMLSchema" xmlns:xs="http://www.w3.org/2001/XMLSchema" xmlns:p="http://schemas.microsoft.com/office/2006/metadata/properties" xmlns:ns2="910e50fa-f8c9-461d-b2d7-9ba2ad2d685b" xmlns:ns3="860a5511-d086-46c5-aba3-5b323d407df1" targetNamespace="http://schemas.microsoft.com/office/2006/metadata/properties" ma:root="true" ma:fieldsID="dc458d4405bbc499b98278480c11b0b9" ns2:_="" ns3:_="">
    <xsd:import namespace="910e50fa-f8c9-461d-b2d7-9ba2ad2d685b"/>
    <xsd:import namespace="860a5511-d086-46c5-aba3-5b323d407df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0e50fa-f8c9-461d-b2d7-9ba2ad2d685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0a5511-d086-46c5-aba3-5b323d407df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D3E8D6D-1D48-4093-B603-D3E9AB16204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B312F1D-2DD4-48A9-BD2F-D6848343C0E5}">
  <ds:schemaRefs>
    <ds:schemaRef ds:uri="860a5511-d086-46c5-aba3-5b323d407df1"/>
    <ds:schemaRef ds:uri="910e50fa-f8c9-461d-b2d7-9ba2ad2d685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8611D5A0-D85D-4094-9B80-D79CCE584E9B}">
  <ds:schemaRefs>
    <ds:schemaRef ds:uri="860a5511-d086-46c5-aba3-5b323d407df1"/>
    <ds:schemaRef ds:uri="910e50fa-f8c9-461d-b2d7-9ba2ad2d685b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Widescreen</PresentationFormat>
  <Slides>11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Retrospect</vt:lpstr>
      <vt:lpstr>PowerPoint Presentation</vt:lpstr>
      <vt:lpstr>FCOM &amp; NAFC Survey Data </vt:lpstr>
      <vt:lpstr>Clinic Types</vt:lpstr>
      <vt:lpstr>Clinic Operating Costs</vt:lpstr>
      <vt:lpstr>Services Provided </vt:lpstr>
      <vt:lpstr>Patients Served</vt:lpstr>
      <vt:lpstr>Staff and Volunteers</vt:lpstr>
      <vt:lpstr>Current Needs</vt:lpstr>
      <vt:lpstr>COVID-19</vt:lpstr>
      <vt:lpstr>COVID-19 Cont.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Bethany  VanHouten</dc:creator>
  <cp:revision>1</cp:revision>
  <cp:lastPrinted>2021-05-20T19:54:22Z</cp:lastPrinted>
  <dcterms:created xsi:type="dcterms:W3CDTF">2021-05-12T20:44:22Z</dcterms:created>
  <dcterms:modified xsi:type="dcterms:W3CDTF">2021-05-21T15:10:23Z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0x0101005B1D103F8301CA42AA7420B5F2229F90</vt:lpwstr>
  </property>
</Properties>
</file>